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3186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51509" y="272784"/>
            <a:ext cx="2505075" cy="48413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specialistabas214@itp.gob.pe" TargetMode="External"/><Relationship Id="rId2" Type="http://schemas.openxmlformats.org/officeDocument/2006/relationships/hyperlink" Target="mailto:espcialistabas200@itp.gob.pe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68120" y="744727"/>
            <a:ext cx="5434330" cy="85197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3810" algn="ctr">
              <a:lnSpc>
                <a:spcPct val="100000"/>
              </a:lnSpc>
              <a:spcBef>
                <a:spcPts val="100"/>
              </a:spcBef>
            </a:pPr>
            <a:r>
              <a:rPr sz="800" i="1" dirty="0">
                <a:latin typeface="Arial"/>
                <a:cs typeface="Arial"/>
              </a:rPr>
              <a:t>"Año de</a:t>
            </a:r>
            <a:r>
              <a:rPr sz="800" i="1" spc="-5" dirty="0">
                <a:latin typeface="Arial"/>
                <a:cs typeface="Arial"/>
              </a:rPr>
              <a:t> </a:t>
            </a:r>
            <a:r>
              <a:rPr sz="800" i="1" dirty="0">
                <a:latin typeface="Arial"/>
                <a:cs typeface="Arial"/>
              </a:rPr>
              <a:t>la</a:t>
            </a:r>
            <a:r>
              <a:rPr sz="800" i="1" spc="5" dirty="0">
                <a:latin typeface="Arial"/>
                <a:cs typeface="Arial"/>
              </a:rPr>
              <a:t> </a:t>
            </a:r>
            <a:r>
              <a:rPr sz="800" i="1" spc="-10" dirty="0">
                <a:latin typeface="Arial"/>
                <a:cs typeface="Arial"/>
              </a:rPr>
              <a:t>recuperación </a:t>
            </a:r>
            <a:r>
              <a:rPr sz="800" i="1" dirty="0">
                <a:latin typeface="Arial"/>
                <a:cs typeface="Arial"/>
              </a:rPr>
              <a:t>y </a:t>
            </a:r>
            <a:r>
              <a:rPr sz="800" i="1" spc="-10" dirty="0">
                <a:latin typeface="Arial"/>
                <a:cs typeface="Arial"/>
              </a:rPr>
              <a:t>consolidación</a:t>
            </a:r>
            <a:r>
              <a:rPr sz="800" i="1" spc="5" dirty="0">
                <a:latin typeface="Arial"/>
                <a:cs typeface="Arial"/>
              </a:rPr>
              <a:t> </a:t>
            </a:r>
            <a:r>
              <a:rPr sz="800" i="1" dirty="0">
                <a:latin typeface="Arial"/>
                <a:cs typeface="Arial"/>
              </a:rPr>
              <a:t>de</a:t>
            </a:r>
            <a:r>
              <a:rPr sz="800" i="1" spc="-10" dirty="0">
                <a:latin typeface="Arial"/>
                <a:cs typeface="Arial"/>
              </a:rPr>
              <a:t> </a:t>
            </a:r>
            <a:r>
              <a:rPr sz="800" i="1" dirty="0">
                <a:latin typeface="Arial"/>
                <a:cs typeface="Arial"/>
              </a:rPr>
              <a:t>la</a:t>
            </a:r>
            <a:r>
              <a:rPr sz="800" i="1" spc="5" dirty="0">
                <a:latin typeface="Arial"/>
                <a:cs typeface="Arial"/>
              </a:rPr>
              <a:t> </a:t>
            </a:r>
            <a:r>
              <a:rPr sz="800" i="1" spc="-10" dirty="0">
                <a:latin typeface="Arial"/>
                <a:cs typeface="Arial"/>
              </a:rPr>
              <a:t>economía peruana"</a:t>
            </a:r>
            <a:endParaRPr sz="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800" dirty="0">
              <a:latin typeface="Arial"/>
              <a:cs typeface="Arial"/>
            </a:endParaRPr>
          </a:p>
          <a:p>
            <a:pPr marL="1495425" marR="1508760" algn="ctr">
              <a:lnSpc>
                <a:spcPts val="1080"/>
              </a:lnSpc>
            </a:pPr>
            <a:r>
              <a:rPr sz="1000" b="1" spc="-10" dirty="0">
                <a:solidFill>
                  <a:srgbClr val="365F91"/>
                </a:solidFill>
                <a:latin typeface="Cambria"/>
                <a:cs typeface="Cambria"/>
              </a:rPr>
              <a:t>INVITACIÓN</a:t>
            </a:r>
            <a:r>
              <a:rPr sz="1000" b="1" spc="-20" dirty="0">
                <a:solidFill>
                  <a:srgbClr val="365F91"/>
                </a:solidFill>
                <a:latin typeface="Cambria"/>
                <a:cs typeface="Cambria"/>
              </a:rPr>
              <a:t> </a:t>
            </a:r>
            <a:r>
              <a:rPr sz="1000" b="1" dirty="0">
                <a:solidFill>
                  <a:srgbClr val="365F91"/>
                </a:solidFill>
                <a:latin typeface="Cambria"/>
                <a:cs typeface="Cambria"/>
              </a:rPr>
              <a:t>A</a:t>
            </a:r>
            <a:r>
              <a:rPr sz="1000" b="1" spc="55" dirty="0">
                <a:solidFill>
                  <a:srgbClr val="365F91"/>
                </a:solidFill>
                <a:latin typeface="Cambria"/>
                <a:cs typeface="Cambria"/>
              </a:rPr>
              <a:t> </a:t>
            </a:r>
            <a:r>
              <a:rPr sz="1000" b="1" dirty="0">
                <a:solidFill>
                  <a:srgbClr val="365F91"/>
                </a:solidFill>
                <a:latin typeface="Cambria"/>
                <a:cs typeface="Cambria"/>
              </a:rPr>
              <a:t>PRESENTAR</a:t>
            </a:r>
            <a:r>
              <a:rPr sz="1000" b="1" spc="-5" dirty="0">
                <a:solidFill>
                  <a:srgbClr val="365F91"/>
                </a:solidFill>
                <a:latin typeface="Cambria"/>
                <a:cs typeface="Cambria"/>
              </a:rPr>
              <a:t> </a:t>
            </a:r>
            <a:r>
              <a:rPr sz="1000" b="1" spc="-10" dirty="0">
                <a:solidFill>
                  <a:srgbClr val="365F91"/>
                </a:solidFill>
                <a:latin typeface="Cambria"/>
                <a:cs typeface="Cambria"/>
              </a:rPr>
              <a:t>SOLICITUD</a:t>
            </a:r>
            <a:r>
              <a:rPr sz="1000" b="1" dirty="0">
                <a:solidFill>
                  <a:srgbClr val="365F91"/>
                </a:solidFill>
                <a:latin typeface="Cambria"/>
                <a:cs typeface="Cambria"/>
              </a:rPr>
              <a:t> </a:t>
            </a:r>
            <a:r>
              <a:rPr lang="es-MX" sz="1000" b="1" spc="-25" dirty="0">
                <a:solidFill>
                  <a:srgbClr val="365F91"/>
                </a:solidFill>
                <a:latin typeface="Cambria"/>
                <a:cs typeface="Cambria"/>
              </a:rPr>
              <a:t>DE  EXPRESIONES DE INTERÉS</a:t>
            </a:r>
            <a:r>
              <a:rPr sz="1000" b="1" spc="-10" dirty="0">
                <a:solidFill>
                  <a:srgbClr val="365F91"/>
                </a:solidFill>
                <a:latin typeface="Cambria"/>
                <a:cs typeface="Cambria"/>
              </a:rPr>
              <a:t> </a:t>
            </a:r>
            <a:endParaRPr sz="1000" dirty="0">
              <a:latin typeface="Cambria"/>
              <a:cs typeface="Cambria"/>
            </a:endParaRPr>
          </a:p>
          <a:p>
            <a:pPr algn="ctr">
              <a:lnSpc>
                <a:spcPts val="1015"/>
              </a:lnSpc>
            </a:pPr>
            <a:r>
              <a:rPr sz="1000" dirty="0">
                <a:latin typeface="Arial MT"/>
                <a:cs typeface="Arial MT"/>
              </a:rPr>
              <a:t>(Servicios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-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no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consultoría)</a:t>
            </a:r>
            <a:endParaRPr sz="10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0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000" dirty="0">
              <a:latin typeface="Arial MT"/>
              <a:cs typeface="Arial MT"/>
            </a:endParaRPr>
          </a:p>
          <a:p>
            <a:pPr marR="8890" algn="ctr">
              <a:lnSpc>
                <a:spcPct val="100000"/>
              </a:lnSpc>
            </a:pPr>
            <a:r>
              <a:rPr sz="1000" b="1" spc="-10" dirty="0">
                <a:solidFill>
                  <a:srgbClr val="365F91"/>
                </a:solidFill>
                <a:latin typeface="Cambria"/>
                <a:cs typeface="Cambria"/>
              </a:rPr>
              <a:t>REPÚBLICA</a:t>
            </a:r>
            <a:r>
              <a:rPr sz="1000" b="1" spc="-55" dirty="0">
                <a:solidFill>
                  <a:srgbClr val="365F91"/>
                </a:solidFill>
                <a:latin typeface="Cambria"/>
                <a:cs typeface="Cambria"/>
              </a:rPr>
              <a:t> </a:t>
            </a:r>
            <a:r>
              <a:rPr sz="1000" b="1" dirty="0">
                <a:solidFill>
                  <a:srgbClr val="365F91"/>
                </a:solidFill>
                <a:latin typeface="Cambria"/>
                <a:cs typeface="Cambria"/>
              </a:rPr>
              <a:t>DEL</a:t>
            </a:r>
            <a:r>
              <a:rPr sz="1000" b="1" spc="25" dirty="0">
                <a:solidFill>
                  <a:srgbClr val="365F91"/>
                </a:solidFill>
                <a:latin typeface="Cambria"/>
                <a:cs typeface="Cambria"/>
              </a:rPr>
              <a:t> </a:t>
            </a:r>
            <a:r>
              <a:rPr sz="1000" b="1" spc="-20" dirty="0">
                <a:solidFill>
                  <a:srgbClr val="365F91"/>
                </a:solidFill>
                <a:latin typeface="Cambria"/>
                <a:cs typeface="Cambria"/>
              </a:rPr>
              <a:t>PERÚ</a:t>
            </a:r>
            <a:endParaRPr sz="1000" dirty="0">
              <a:latin typeface="Cambria"/>
              <a:cs typeface="Cambria"/>
            </a:endParaRPr>
          </a:p>
          <a:p>
            <a:pPr marL="864235" marR="858519" algn="ctr">
              <a:lnSpc>
                <a:spcPts val="1090"/>
              </a:lnSpc>
              <a:spcBef>
                <a:spcPts val="190"/>
              </a:spcBef>
            </a:pPr>
            <a:r>
              <a:rPr sz="1000" b="1" dirty="0">
                <a:latin typeface="Arial"/>
                <a:cs typeface="Arial"/>
              </a:rPr>
              <a:t>Unidad</a:t>
            </a:r>
            <a:r>
              <a:rPr sz="1000" b="1" spc="-2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Ejecutora</a:t>
            </a:r>
            <a:r>
              <a:rPr sz="1000" b="1" spc="-1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194.</a:t>
            </a:r>
            <a:r>
              <a:rPr sz="1000" b="1" spc="-2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Instituto</a:t>
            </a:r>
            <a:r>
              <a:rPr sz="1000" b="1" spc="-2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Tecnológico</a:t>
            </a:r>
            <a:r>
              <a:rPr sz="1000" b="1" spc="-1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de</a:t>
            </a:r>
            <a:r>
              <a:rPr sz="1000" b="1" spc="-2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la</a:t>
            </a:r>
            <a:r>
              <a:rPr sz="1000" b="1" spc="-10" dirty="0">
                <a:latin typeface="Arial"/>
                <a:cs typeface="Arial"/>
              </a:rPr>
              <a:t> Producción </a:t>
            </a:r>
            <a:r>
              <a:rPr sz="1000" b="1" dirty="0">
                <a:latin typeface="Arial"/>
                <a:cs typeface="Arial"/>
              </a:rPr>
              <a:t>(ITP)</a:t>
            </a:r>
            <a:r>
              <a:rPr sz="1000" b="1" spc="-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-</a:t>
            </a:r>
            <a:r>
              <a:rPr sz="1000" b="1" spc="-5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Ministerio </a:t>
            </a:r>
            <a:r>
              <a:rPr sz="1000" b="1" dirty="0">
                <a:latin typeface="Arial"/>
                <a:cs typeface="Arial"/>
              </a:rPr>
              <a:t>de</a:t>
            </a:r>
            <a:r>
              <a:rPr sz="1000" b="1" spc="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la</a:t>
            </a:r>
            <a:r>
              <a:rPr sz="1000" b="1" spc="5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Producción</a:t>
            </a:r>
            <a:endParaRPr sz="1000" dirty="0">
              <a:latin typeface="Arial"/>
              <a:cs typeface="Arial"/>
            </a:endParaRPr>
          </a:p>
          <a:p>
            <a:pPr marR="6350" algn="ctr">
              <a:lnSpc>
                <a:spcPts val="1065"/>
              </a:lnSpc>
            </a:pPr>
            <a:r>
              <a:rPr sz="1000" b="1" spc="-10" dirty="0">
                <a:latin typeface="Arial"/>
                <a:cs typeface="Arial"/>
              </a:rPr>
              <a:t>Contrato</a:t>
            </a:r>
            <a:r>
              <a:rPr sz="1000" b="1" spc="-3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N°</a:t>
            </a:r>
            <a:r>
              <a:rPr lang="es-PE" sz="1000" b="1" spc="15" dirty="0">
                <a:latin typeface="Arial"/>
                <a:cs typeface="Arial"/>
              </a:rPr>
              <a:t> </a:t>
            </a:r>
            <a:r>
              <a:rPr lang="es-PE" sz="1000" b="1" dirty="0">
                <a:latin typeface="Arial"/>
                <a:cs typeface="Arial"/>
              </a:rPr>
              <a:t>PE501086679-2024-PROCIENCIA-BM</a:t>
            </a:r>
            <a:endParaRPr sz="1000" dirty="0">
              <a:latin typeface="Arial"/>
              <a:cs typeface="Arial"/>
            </a:endParaRPr>
          </a:p>
          <a:p>
            <a:pPr marL="12700" marR="5080" algn="just">
              <a:lnSpc>
                <a:spcPct val="99500"/>
              </a:lnSpc>
              <a:spcBef>
                <a:spcPts val="1145"/>
              </a:spcBef>
            </a:pPr>
            <a:r>
              <a:rPr sz="1000" dirty="0">
                <a:latin typeface="Arial MT"/>
                <a:cs typeface="Arial MT"/>
              </a:rPr>
              <a:t>La</a:t>
            </a:r>
            <a:r>
              <a:rPr sz="1000" spc="-5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República</a:t>
            </a:r>
            <a:r>
              <a:rPr sz="1000" spc="-5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del</a:t>
            </a:r>
            <a:r>
              <a:rPr sz="1000" spc="-4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</a:rPr>
              <a:t>Perú firmó el contrato de préstamo BIRF Nº 9334-PE con el Banco Internacional de Reconstrucción y Fomento (BIRF), y se propone utilizar una parte de los fondos para </a:t>
            </a:r>
            <a:r>
              <a:rPr lang="es-ES" sz="1000" spc="-10" dirty="0">
                <a:latin typeface="Arial MT"/>
              </a:rPr>
              <a:t>la </a:t>
            </a:r>
            <a:r>
              <a:rPr sz="1000" spc="-10" dirty="0" err="1">
                <a:latin typeface="Arial MT"/>
              </a:rPr>
              <a:t>contrata</a:t>
            </a:r>
            <a:r>
              <a:rPr lang="es-ES" sz="1000" spc="-10" dirty="0" err="1">
                <a:latin typeface="Arial MT"/>
              </a:rPr>
              <a:t>ción</a:t>
            </a:r>
            <a:r>
              <a:rPr sz="1000" spc="-10" dirty="0">
                <a:latin typeface="Arial MT"/>
              </a:rPr>
              <a:t> </a:t>
            </a:r>
            <a:r>
              <a:rPr lang="es-ES" sz="1000" spc="-10" dirty="0">
                <a:latin typeface="Arial MT"/>
              </a:rPr>
              <a:t>del </a:t>
            </a:r>
            <a:r>
              <a:rPr sz="1000" spc="-10" dirty="0" err="1">
                <a:latin typeface="Arial MT"/>
              </a:rPr>
              <a:t>siguiente</a:t>
            </a:r>
            <a:r>
              <a:rPr lang="es-ES" sz="1000" spc="-10" dirty="0">
                <a:latin typeface="Arial MT"/>
              </a:rPr>
              <a:t> servicio</a:t>
            </a:r>
            <a:r>
              <a:rPr sz="1000" spc="-10" dirty="0">
                <a:latin typeface="Arial MT"/>
              </a:rPr>
              <a:t>:</a:t>
            </a:r>
          </a:p>
          <a:p>
            <a:pPr>
              <a:lnSpc>
                <a:spcPct val="100000"/>
              </a:lnSpc>
            </a:pPr>
            <a:endParaRPr sz="1000" dirty="0">
              <a:latin typeface="Arial MT"/>
              <a:cs typeface="Arial MT"/>
            </a:endParaRPr>
          </a:p>
          <a:p>
            <a:pPr algn="ctr">
              <a:lnSpc>
                <a:spcPct val="100000"/>
              </a:lnSpc>
            </a:pPr>
            <a:r>
              <a:rPr lang="es-MX" sz="1000" b="1" dirty="0">
                <a:latin typeface="Arial"/>
                <a:cs typeface="Arial"/>
              </a:rPr>
              <a:t>“</a:t>
            </a:r>
            <a:r>
              <a:rPr lang="es-MX" sz="1000" b="1" i="1" dirty="0"/>
              <a:t>SERVICIO DE AUDITORÍA INTERNA DE DEL CAMPO DE PRUEBA MICROBIOLÓGICO</a:t>
            </a:r>
            <a:r>
              <a:rPr lang="es-MX" sz="1000" b="1" spc="-10" dirty="0">
                <a:latin typeface="Arial"/>
                <a:cs typeface="Arial"/>
              </a:rPr>
              <a:t>"</a:t>
            </a:r>
            <a:endParaRPr lang="es-MX" sz="1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000" dirty="0">
              <a:latin typeface="Arial"/>
              <a:cs typeface="Arial"/>
            </a:endParaRPr>
          </a:p>
          <a:p>
            <a:pPr marL="100965" marR="10160" indent="-88900" algn="just">
              <a:lnSpc>
                <a:spcPct val="96500"/>
              </a:lnSpc>
              <a:buFont typeface="Symbol"/>
              <a:buChar char=""/>
              <a:tabLst>
                <a:tab pos="102235" algn="l"/>
              </a:tabLst>
            </a:pPr>
            <a:r>
              <a:rPr lang="es-MX" sz="1000" dirty="0"/>
              <a:t>Profesional Titulado en biología o Microbiología o Ingeniería alimentaria o Ingeniería Industrial o profesiones afines a la industria de alimentos. Las profesiones afines a la industria de alimentos son: Químico farmacéutico, Ing. Agrónomo.</a:t>
            </a:r>
          </a:p>
          <a:p>
            <a:pPr marL="12065" marR="10160" algn="just">
              <a:lnSpc>
                <a:spcPct val="96500"/>
              </a:lnSpc>
              <a:tabLst>
                <a:tab pos="102235" algn="l"/>
              </a:tabLst>
            </a:pPr>
            <a:endParaRPr lang="es-MX" sz="1000" dirty="0"/>
          </a:p>
          <a:p>
            <a:pPr marL="100965" marR="10160" indent="-88900" algn="just">
              <a:lnSpc>
                <a:spcPct val="96500"/>
              </a:lnSpc>
              <a:buFont typeface="Symbol"/>
              <a:buChar char=""/>
              <a:tabLst>
                <a:tab pos="102235" algn="l"/>
              </a:tabLst>
            </a:pPr>
            <a:r>
              <a:rPr lang="es-MX" sz="1000" dirty="0"/>
              <a:t>CAPACITACIONES: Curso, diplomado o especialización en Auditoría, en el marco de la norma ISO/IEC 17025, versión 2017 y b) Curso en Estimación de la incertidumbre de las mediciones y aseguramiento de la validez de resultados.</a:t>
            </a:r>
          </a:p>
          <a:p>
            <a:pPr marL="12065" marR="10160" algn="just">
              <a:lnSpc>
                <a:spcPct val="96500"/>
              </a:lnSpc>
              <a:tabLst>
                <a:tab pos="102235" algn="l"/>
              </a:tabLst>
            </a:pPr>
            <a:endParaRPr lang="es-MX" sz="1000" dirty="0"/>
          </a:p>
          <a:p>
            <a:pPr marL="100965" marR="10160" indent="-88900" algn="just">
              <a:lnSpc>
                <a:spcPct val="96500"/>
              </a:lnSpc>
              <a:buFont typeface="Symbol"/>
              <a:buChar char=""/>
              <a:tabLst>
                <a:tab pos="102235" algn="l"/>
              </a:tabLst>
            </a:pPr>
            <a:r>
              <a:rPr lang="es-PE" sz="1000" dirty="0"/>
              <a:t>Experiencia laboral General : </a:t>
            </a:r>
            <a:r>
              <a:rPr lang="es-MX" sz="1000" dirty="0"/>
              <a:t>mínima de cinco (05) años en entidades públicas y/o privadas.</a:t>
            </a:r>
          </a:p>
          <a:p>
            <a:pPr marL="100965" marR="10160" indent="-88900" algn="just">
              <a:lnSpc>
                <a:spcPct val="96500"/>
              </a:lnSpc>
              <a:buFont typeface="Symbol"/>
              <a:buChar char=""/>
              <a:tabLst>
                <a:tab pos="102235" algn="l"/>
              </a:tabLst>
            </a:pPr>
            <a:r>
              <a:rPr lang="es-MX" sz="1000" dirty="0"/>
              <a:t>Experiencia laboral específica 01: mínima de 02 servicios en auditoría, en el lapso de los últimos 5 años. </a:t>
            </a:r>
          </a:p>
          <a:p>
            <a:pPr marL="100965" marR="10160" indent="-88900" algn="just">
              <a:lnSpc>
                <a:spcPct val="96500"/>
              </a:lnSpc>
              <a:buFont typeface="Symbol"/>
              <a:buChar char=""/>
              <a:tabLst>
                <a:tab pos="102235" algn="l"/>
              </a:tabLst>
            </a:pPr>
            <a:r>
              <a:rPr lang="es-MX" sz="1000" dirty="0"/>
              <a:t>Experiencia laboral específica : Mínima de dos (02) años en actividades de ejecución</a:t>
            </a:r>
          </a:p>
          <a:p>
            <a:pPr marL="12065" marR="10160" algn="just">
              <a:lnSpc>
                <a:spcPct val="96500"/>
              </a:lnSpc>
              <a:tabLst>
                <a:tab pos="102235" algn="l"/>
              </a:tabLst>
            </a:pPr>
            <a:endParaRPr sz="1000" dirty="0">
              <a:latin typeface="Arial MT"/>
              <a:cs typeface="Arial MT"/>
            </a:endParaRPr>
          </a:p>
          <a:p>
            <a:pPr marL="12700" marR="167005" algn="just">
              <a:lnSpc>
                <a:spcPct val="96100"/>
              </a:lnSpc>
            </a:pPr>
            <a:r>
              <a:rPr sz="1000" dirty="0">
                <a:latin typeface="Arial MT"/>
                <a:cs typeface="Arial MT"/>
              </a:rPr>
              <a:t>Plazo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-1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Entrega: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lang="es-MX" sz="1000" dirty="0"/>
              <a:t>El servicio de consultoría tendrá vigencia de quince (15) días calendarios contabilizados desde el día siguiente de la firma del acta de inicio del servicio, previa firma del contrato</a:t>
            </a:r>
            <a:r>
              <a:rPr lang="es-ES" sz="1000" dirty="0"/>
              <a:t>. </a:t>
            </a:r>
          </a:p>
          <a:p>
            <a:pPr marL="12700" marR="167005" algn="just">
              <a:lnSpc>
                <a:spcPct val="96100"/>
              </a:lnSpc>
            </a:pPr>
            <a:endParaRPr sz="1000" dirty="0">
              <a:latin typeface="Arial MT"/>
              <a:cs typeface="Arial MT"/>
            </a:endParaRPr>
          </a:p>
          <a:p>
            <a:pPr marL="12700" marR="5715" algn="just">
              <a:lnSpc>
                <a:spcPct val="95800"/>
              </a:lnSpc>
            </a:pPr>
            <a:r>
              <a:rPr sz="1000" dirty="0">
                <a:latin typeface="Arial MT"/>
                <a:cs typeface="Arial MT"/>
              </a:rPr>
              <a:t>La</a:t>
            </a:r>
            <a:r>
              <a:rPr sz="1000" spc="28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Unidad</a:t>
            </a:r>
            <a:r>
              <a:rPr sz="1000" spc="28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Ejecutora</a:t>
            </a:r>
            <a:r>
              <a:rPr sz="1000" spc="28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194.</a:t>
            </a:r>
            <a:r>
              <a:rPr sz="1000" spc="2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Instituto</a:t>
            </a:r>
            <a:r>
              <a:rPr sz="1000" spc="28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Tecnológico</a:t>
            </a:r>
            <a:r>
              <a:rPr sz="1000" spc="28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2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la</a:t>
            </a:r>
            <a:r>
              <a:rPr sz="1000" spc="28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Producción</a:t>
            </a:r>
            <a:r>
              <a:rPr sz="1000" spc="30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(ITP)</a:t>
            </a:r>
            <a:r>
              <a:rPr sz="1000" spc="2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-</a:t>
            </a:r>
            <a:r>
              <a:rPr sz="1000" spc="2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Ministerio</a:t>
            </a:r>
            <a:r>
              <a:rPr sz="1000" spc="28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285" dirty="0">
                <a:latin typeface="Arial MT"/>
                <a:cs typeface="Arial MT"/>
              </a:rPr>
              <a:t> </a:t>
            </a:r>
            <a:r>
              <a:rPr sz="1000" spc="-25" dirty="0">
                <a:latin typeface="Arial MT"/>
                <a:cs typeface="Arial MT"/>
              </a:rPr>
              <a:t>la </a:t>
            </a:r>
            <a:r>
              <a:rPr sz="1000" dirty="0">
                <a:latin typeface="Arial MT"/>
                <a:cs typeface="Arial MT"/>
              </a:rPr>
              <a:t>Producción</a:t>
            </a:r>
            <a:r>
              <a:rPr sz="1000" spc="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invita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</a:t>
            </a:r>
            <a:r>
              <a:rPr sz="1000" spc="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personas</a:t>
            </a:r>
            <a:r>
              <a:rPr sz="1000" spc="35" dirty="0">
                <a:latin typeface="Arial MT"/>
                <a:cs typeface="Arial MT"/>
              </a:rPr>
              <a:t> </a:t>
            </a:r>
            <a:r>
              <a:rPr lang="es-PE" sz="1000" spc="35" dirty="0">
                <a:latin typeface="Arial MT"/>
                <a:cs typeface="Arial MT"/>
              </a:rPr>
              <a:t>naturales</a:t>
            </a:r>
            <a:r>
              <a:rPr lang="es-MX" sz="1000" dirty="0">
                <a:latin typeface="Arial MT"/>
                <a:cs typeface="Arial MT"/>
              </a:rPr>
              <a:t>,</a:t>
            </a:r>
            <a:r>
              <a:rPr sz="1000" spc="3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que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cuenten</a:t>
            </a:r>
            <a:r>
              <a:rPr sz="1000" spc="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con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experiencia</a:t>
            </a:r>
            <a:r>
              <a:rPr sz="1000" spc="4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en</a:t>
            </a:r>
            <a:r>
              <a:rPr sz="1000" spc="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</a:t>
            </a:r>
            <a:r>
              <a:rPr sz="1000" spc="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objeto</a:t>
            </a:r>
            <a:r>
              <a:rPr sz="1000" spc="25" dirty="0">
                <a:latin typeface="Arial MT"/>
                <a:cs typeface="Arial MT"/>
              </a:rPr>
              <a:t> </a:t>
            </a:r>
            <a:r>
              <a:rPr sz="1000" spc="-25" dirty="0">
                <a:latin typeface="Arial MT"/>
                <a:cs typeface="Arial MT"/>
              </a:rPr>
              <a:t>de </a:t>
            </a:r>
            <a:r>
              <a:rPr sz="1000" dirty="0">
                <a:latin typeface="Arial MT"/>
                <a:cs typeface="Arial MT"/>
              </a:rPr>
              <a:t>la</a:t>
            </a:r>
            <a:r>
              <a:rPr sz="1000" spc="85" dirty="0">
                <a:latin typeface="Arial MT"/>
                <a:cs typeface="Arial MT"/>
              </a:rPr>
              <a:t> </a:t>
            </a:r>
            <a:r>
              <a:rPr sz="1000" dirty="0" err="1">
                <a:latin typeface="Arial MT"/>
                <a:cs typeface="Arial MT"/>
              </a:rPr>
              <a:t>contratación</a:t>
            </a:r>
            <a:r>
              <a:rPr sz="1000" spc="105" dirty="0">
                <a:latin typeface="Arial MT"/>
                <a:cs typeface="Arial MT"/>
              </a:rPr>
              <a:t> </a:t>
            </a:r>
            <a:r>
              <a:rPr sz="1000" dirty="0" err="1">
                <a:latin typeface="Arial MT"/>
                <a:cs typeface="Arial MT"/>
              </a:rPr>
              <a:t>indicada</a:t>
            </a:r>
            <a:r>
              <a:rPr lang="es-MX" sz="1000" dirty="0">
                <a:latin typeface="Arial MT"/>
                <a:cs typeface="Arial MT"/>
              </a:rPr>
              <a:t>,</a:t>
            </a:r>
            <a:r>
              <a:rPr sz="1000" spc="10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</a:t>
            </a:r>
            <a:r>
              <a:rPr sz="1000" spc="105" dirty="0">
                <a:latin typeface="Arial MT"/>
                <a:cs typeface="Arial MT"/>
              </a:rPr>
              <a:t> </a:t>
            </a:r>
            <a:r>
              <a:rPr lang="es-MX" sz="1000" dirty="0">
                <a:latin typeface="Arial MT"/>
                <a:cs typeface="Arial MT"/>
              </a:rPr>
              <a:t>manifestar</a:t>
            </a:r>
            <a:r>
              <a:rPr sz="1000" spc="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su</a:t>
            </a:r>
            <a:r>
              <a:rPr sz="1000" spc="10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interés</a:t>
            </a:r>
            <a:r>
              <a:rPr sz="1000" spc="100" dirty="0">
                <a:latin typeface="Arial MT"/>
                <a:cs typeface="Arial MT"/>
              </a:rPr>
              <a:t> </a:t>
            </a:r>
            <a:r>
              <a:rPr sz="1000" dirty="0" err="1">
                <a:latin typeface="Arial MT"/>
                <a:cs typeface="Arial MT"/>
              </a:rPr>
              <a:t>en</a:t>
            </a:r>
            <a:r>
              <a:rPr sz="1000" spc="100" dirty="0">
                <a:latin typeface="Arial MT"/>
                <a:cs typeface="Arial MT"/>
              </a:rPr>
              <a:t> </a:t>
            </a:r>
            <a:r>
              <a:rPr lang="es-MX" sz="1000" dirty="0">
                <a:latin typeface="Arial MT"/>
              </a:rPr>
              <a:t>realizar</a:t>
            </a:r>
            <a:r>
              <a:rPr sz="1000" dirty="0">
                <a:latin typeface="Arial MT"/>
              </a:rPr>
              <a:t> </a:t>
            </a:r>
            <a:r>
              <a:rPr lang="es-ES" sz="1000" dirty="0">
                <a:latin typeface="Arial MT"/>
              </a:rPr>
              <a:t>el servicio solicitado</a:t>
            </a:r>
            <a:r>
              <a:rPr sz="1000" dirty="0">
                <a:latin typeface="Arial MT"/>
                <a:cs typeface="Arial MT"/>
              </a:rPr>
              <a:t>.</a:t>
            </a:r>
            <a:r>
              <a:rPr sz="1000" spc="10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Para</a:t>
            </a:r>
            <a:r>
              <a:rPr sz="1000" spc="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ello</a:t>
            </a:r>
            <a:r>
              <a:rPr sz="1000" spc="9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deberán </a:t>
            </a:r>
            <a:r>
              <a:rPr sz="1000" dirty="0">
                <a:latin typeface="Arial MT"/>
                <a:cs typeface="Arial MT"/>
              </a:rPr>
              <a:t>solicitar</a:t>
            </a:r>
            <a:r>
              <a:rPr sz="1000" spc="40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información</a:t>
            </a:r>
            <a:r>
              <a:rPr sz="1000" spc="40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al</a:t>
            </a:r>
            <a:r>
              <a:rPr sz="1000" spc="1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correo</a:t>
            </a:r>
            <a:r>
              <a:rPr sz="1000" spc="40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electrónico:</a:t>
            </a:r>
            <a:r>
              <a:rPr sz="1000" spc="405" dirty="0">
                <a:latin typeface="Arial MT"/>
                <a:cs typeface="Arial MT"/>
              </a:rPr>
              <a:t> </a:t>
            </a:r>
            <a:r>
              <a:rPr sz="1000" u="sng" dirty="0" err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2"/>
              </a:rPr>
              <a:t>esp</a:t>
            </a:r>
            <a:r>
              <a:rPr lang="es-ES"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2"/>
              </a:rPr>
              <a:t>e</a:t>
            </a:r>
            <a:r>
              <a:rPr sz="1000" u="sng" dirty="0" err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2"/>
              </a:rPr>
              <a:t>cialistabas</a:t>
            </a:r>
            <a:r>
              <a:rPr lang="es-MX"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2"/>
              </a:rPr>
              <a:t>214</a:t>
            </a:r>
            <a:r>
              <a:rPr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2"/>
              </a:rPr>
              <a:t>@itp.gob.pe</a:t>
            </a:r>
            <a:r>
              <a:rPr sz="1000" dirty="0">
                <a:latin typeface="Arial MT"/>
                <a:cs typeface="Arial MT"/>
                <a:hlinkClick r:id="rId2"/>
              </a:rPr>
              <a:t>,</a:t>
            </a:r>
            <a:r>
              <a:rPr sz="1000" spc="40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como</a:t>
            </a:r>
            <a:r>
              <a:rPr sz="1000" spc="40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respuesta </a:t>
            </a:r>
            <a:r>
              <a:rPr sz="1000" dirty="0">
                <a:latin typeface="Arial MT"/>
                <a:cs typeface="Arial MT"/>
              </a:rPr>
              <a:t>recibirán</a:t>
            </a:r>
            <a:r>
              <a:rPr sz="1000" spc="1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electrónicamente</a:t>
            </a:r>
            <a:r>
              <a:rPr sz="1000" spc="13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los</a:t>
            </a:r>
            <a:r>
              <a:rPr sz="1000" spc="1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formatos</a:t>
            </a:r>
            <a:r>
              <a:rPr sz="1000" spc="1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</a:t>
            </a:r>
            <a:r>
              <a:rPr sz="1000" spc="1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información</a:t>
            </a:r>
            <a:r>
              <a:rPr sz="1000" spc="1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</a:t>
            </a:r>
            <a:r>
              <a:rPr sz="1000" spc="125" dirty="0">
                <a:latin typeface="Arial MT"/>
                <a:cs typeface="Arial MT"/>
              </a:rPr>
              <a:t> </a:t>
            </a:r>
            <a:r>
              <a:rPr sz="1000" dirty="0" err="1">
                <a:latin typeface="Arial MT"/>
                <a:cs typeface="Arial MT"/>
              </a:rPr>
              <a:t>presentar</a:t>
            </a:r>
            <a:r>
              <a:rPr sz="1000" dirty="0">
                <a:latin typeface="Arial MT"/>
                <a:cs typeface="Arial MT"/>
              </a:rPr>
              <a:t>.</a:t>
            </a: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0" dirty="0">
              <a:latin typeface="Arial MT"/>
              <a:cs typeface="Arial MT"/>
            </a:endParaRPr>
          </a:p>
          <a:p>
            <a:pPr marL="12700" marR="5080" algn="just">
              <a:lnSpc>
                <a:spcPct val="96700"/>
              </a:lnSpc>
            </a:pPr>
            <a:r>
              <a:rPr sz="1000" dirty="0">
                <a:latin typeface="Arial MT"/>
                <a:cs typeface="Arial MT"/>
              </a:rPr>
              <a:t>Los</a:t>
            </a:r>
            <a:r>
              <a:rPr sz="1000" spc="1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</a:rPr>
              <a:t>p</a:t>
            </a:r>
            <a:r>
              <a:rPr lang="es-MX" sz="1000" dirty="0" err="1">
                <a:latin typeface="Arial MT"/>
              </a:rPr>
              <a:t>roponente</a:t>
            </a:r>
            <a:r>
              <a:rPr sz="1000" dirty="0">
                <a:latin typeface="Arial MT"/>
              </a:rPr>
              <a:t>s </a:t>
            </a:r>
            <a:r>
              <a:rPr lang="es-MX" sz="1000" dirty="0">
                <a:latin typeface="Arial MT"/>
              </a:rPr>
              <a:t>serán </a:t>
            </a:r>
            <a:r>
              <a:rPr sz="1000" dirty="0" err="1">
                <a:latin typeface="Arial MT"/>
              </a:rPr>
              <a:t>seleccionados</a:t>
            </a:r>
            <a:r>
              <a:rPr sz="1000" dirty="0">
                <a:latin typeface="Arial MT"/>
              </a:rPr>
              <a:t> conforme a </a:t>
            </a:r>
            <a:r>
              <a:rPr lang="es-MX" sz="1000" dirty="0">
                <a:latin typeface="Arial MT"/>
              </a:rPr>
              <a:t>los requisitos de elegibilidad que se estipulan en las Regulaciones de Adquisiciones del Banco Mundial</a:t>
            </a:r>
            <a:r>
              <a:rPr sz="1000" dirty="0">
                <a:latin typeface="Arial MT"/>
              </a:rPr>
              <a:t>, y podrán participar en ella todas las personas </a:t>
            </a:r>
            <a:r>
              <a:rPr lang="es-PE" sz="1000" dirty="0" err="1">
                <a:latin typeface="Arial MT"/>
              </a:rPr>
              <a:t>juridicas</a:t>
            </a:r>
            <a:r>
              <a:rPr sz="1000" dirty="0">
                <a:latin typeface="Arial MT"/>
              </a:rPr>
              <a:t> de países de origen que sean </a:t>
            </a:r>
            <a:r>
              <a:rPr sz="1000" dirty="0" err="1">
                <a:latin typeface="Arial MT"/>
                <a:cs typeface="Arial MT"/>
              </a:rPr>
              <a:t>elegibles</a:t>
            </a:r>
            <a:r>
              <a:rPr sz="1000" dirty="0">
                <a:latin typeface="Arial MT"/>
                <a:cs typeface="Arial MT"/>
              </a:rPr>
              <a:t>,</a:t>
            </a:r>
            <a:r>
              <a:rPr lang="es-MX" sz="1000" dirty="0">
                <a:latin typeface="Arial MT"/>
                <a:cs typeface="Arial MT"/>
              </a:rPr>
              <a:t> </a:t>
            </a:r>
            <a:r>
              <a:rPr sz="1000" dirty="0" err="1">
                <a:latin typeface="Arial MT"/>
                <a:cs typeface="Arial MT"/>
              </a:rPr>
              <a:t>según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se</a:t>
            </a:r>
            <a:r>
              <a:rPr sz="1000" spc="-7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especifica</a:t>
            </a:r>
            <a:r>
              <a:rPr sz="1000" spc="-7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en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dichas</a:t>
            </a:r>
            <a:r>
              <a:rPr sz="1000" spc="-8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políticas.</a:t>
            </a:r>
            <a:endParaRPr sz="1000" dirty="0">
              <a:latin typeface="Arial MT"/>
              <a:cs typeface="Arial MT"/>
            </a:endParaRPr>
          </a:p>
          <a:p>
            <a:pPr marL="12700" marR="10795">
              <a:lnSpc>
                <a:spcPct val="100000"/>
              </a:lnSpc>
              <a:spcBef>
                <a:spcPts val="1115"/>
              </a:spcBef>
            </a:pPr>
            <a:r>
              <a:rPr sz="1000" dirty="0">
                <a:latin typeface="Arial MT"/>
                <a:cs typeface="Arial MT"/>
              </a:rPr>
              <a:t>Las</a:t>
            </a:r>
            <a:r>
              <a:rPr sz="1000" spc="1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propuestas</a:t>
            </a:r>
            <a:r>
              <a:rPr sz="1000" spc="1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con</a:t>
            </a:r>
            <a:r>
              <a:rPr sz="1000" spc="1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los</a:t>
            </a:r>
            <a:r>
              <a:rPr sz="1000" spc="1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formularios</a:t>
            </a:r>
            <a:r>
              <a:rPr sz="1000" spc="1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debidamente</a:t>
            </a:r>
            <a:r>
              <a:rPr sz="1000" spc="1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llenados</a:t>
            </a:r>
            <a:r>
              <a:rPr sz="1000" spc="204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deberán</a:t>
            </a:r>
            <a:r>
              <a:rPr sz="1000" spc="204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ser</a:t>
            </a:r>
            <a:r>
              <a:rPr sz="1000" spc="1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enviadas</a:t>
            </a:r>
            <a:r>
              <a:rPr sz="1000" spc="1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vía</a:t>
            </a:r>
            <a:r>
              <a:rPr sz="1000" spc="19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correo electrónico</a:t>
            </a:r>
            <a:r>
              <a:rPr sz="1000" spc="-7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</a:t>
            </a:r>
            <a:r>
              <a:rPr sz="1000" spc="-5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la</a:t>
            </a:r>
            <a:r>
              <a:rPr sz="1000" spc="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dirección</a:t>
            </a:r>
            <a:r>
              <a:rPr sz="1000" spc="1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indicada</a:t>
            </a:r>
            <a:r>
              <a:rPr sz="1000" spc="-6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líneas</a:t>
            </a:r>
            <a:r>
              <a:rPr sz="1000" spc="-6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abajo,</a:t>
            </a:r>
            <a:r>
              <a:rPr sz="1000" spc="-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</a:t>
            </a:r>
            <a:r>
              <a:rPr sz="1000" spc="-1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más</a:t>
            </a:r>
            <a:r>
              <a:rPr sz="1000" spc="6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tardar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</a:t>
            </a:r>
            <a:r>
              <a:rPr sz="1000" spc="1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día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lang="es-ES" sz="1000" b="1" spc="30" dirty="0">
                <a:latin typeface="Arial"/>
                <a:cs typeface="Arial"/>
              </a:rPr>
              <a:t>13</a:t>
            </a:r>
            <a:r>
              <a:rPr sz="1000" b="1" spc="-1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de</a:t>
            </a:r>
            <a:r>
              <a:rPr sz="1000" b="1" spc="5" dirty="0">
                <a:latin typeface="Arial"/>
                <a:cs typeface="Arial"/>
              </a:rPr>
              <a:t> </a:t>
            </a:r>
            <a:r>
              <a:rPr lang="es-PE" sz="1000" b="1" spc="5" dirty="0">
                <a:latin typeface="Arial"/>
                <a:cs typeface="Arial"/>
              </a:rPr>
              <a:t>octubre</a:t>
            </a:r>
            <a:r>
              <a:rPr sz="1000" b="1" spc="7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de</a:t>
            </a:r>
            <a:r>
              <a:rPr sz="1000" b="1" spc="20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2025</a:t>
            </a:r>
            <a:r>
              <a:rPr lang="es-PE" sz="1000" b="1" spc="-10" dirty="0">
                <a:latin typeface="Arial MT"/>
                <a:cs typeface="Arial"/>
              </a:rPr>
              <a:t>, </a:t>
            </a:r>
            <a:r>
              <a:rPr lang="es-PE" sz="1000" b="1" dirty="0"/>
              <a:t>hasta las 17:00 horas</a:t>
            </a:r>
            <a:endParaRPr sz="1000" b="1" dirty="0">
              <a:latin typeface="Arial MT"/>
              <a:cs typeface="Arial MT"/>
            </a:endParaRPr>
          </a:p>
          <a:p>
            <a:pPr marL="12700" marR="6350" algn="just">
              <a:lnSpc>
                <a:spcPts val="1140"/>
              </a:lnSpc>
              <a:spcBef>
                <a:spcPts val="450"/>
              </a:spcBef>
            </a:pPr>
            <a:r>
              <a:rPr sz="1000" dirty="0">
                <a:latin typeface="Arial MT"/>
                <a:cs typeface="Arial MT"/>
              </a:rPr>
              <a:t>Es</a:t>
            </a:r>
            <a:r>
              <a:rPr sz="1000" spc="3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importante</a:t>
            </a:r>
            <a:r>
              <a:rPr sz="1000" spc="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indicar</a:t>
            </a:r>
            <a:r>
              <a:rPr sz="1000" spc="3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en</a:t>
            </a:r>
            <a:r>
              <a:rPr sz="1000" spc="3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</a:t>
            </a:r>
            <a:r>
              <a:rPr sz="1000" spc="3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asunto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del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correo</a:t>
            </a:r>
            <a:r>
              <a:rPr sz="1000" spc="4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respuesta</a:t>
            </a:r>
            <a:r>
              <a:rPr sz="1000" spc="4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lo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siguiente: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sz="1000" b="1" dirty="0">
                <a:solidFill>
                  <a:srgbClr val="4F81BC"/>
                </a:solidFill>
                <a:latin typeface="Arial"/>
                <a:cs typeface="Arial"/>
              </a:rPr>
              <a:t>“</a:t>
            </a:r>
            <a:r>
              <a:rPr lang="es-MX" sz="1000" b="1" i="1" dirty="0"/>
              <a:t>SERVICIO DE AUDITORÍA INTERNA DE DEL CAMPO DE PRUEBA MICROBIOLÓGICO</a:t>
            </a:r>
            <a:r>
              <a:rPr sz="1000" b="1" spc="-10" dirty="0">
                <a:solidFill>
                  <a:srgbClr val="4F81BC"/>
                </a:solidFill>
                <a:latin typeface="Arial"/>
                <a:cs typeface="Arial"/>
              </a:rPr>
              <a:t>”.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ts val="1195"/>
              </a:lnSpc>
              <a:spcBef>
                <a:spcPts val="1090"/>
              </a:spcBef>
            </a:pPr>
            <a:r>
              <a:rPr sz="1000" dirty="0">
                <a:latin typeface="Arial MT"/>
                <a:cs typeface="Arial MT"/>
              </a:rPr>
              <a:t>Unidad</a:t>
            </a:r>
            <a:r>
              <a:rPr sz="1000" spc="-5" dirty="0">
                <a:latin typeface="Arial MT"/>
                <a:cs typeface="Arial MT"/>
              </a:rPr>
              <a:t> </a:t>
            </a:r>
            <a:r>
              <a:rPr sz="1000" dirty="0" err="1">
                <a:latin typeface="Arial MT"/>
                <a:cs typeface="Arial MT"/>
              </a:rPr>
              <a:t>Ejecutora</a:t>
            </a:r>
            <a:r>
              <a:rPr sz="1000" spc="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194. Instituto</a:t>
            </a:r>
            <a:r>
              <a:rPr sz="1000" spc="-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Tecnológico</a:t>
            </a:r>
            <a:r>
              <a:rPr sz="1000" spc="-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la</a:t>
            </a:r>
            <a:r>
              <a:rPr sz="1000" spc="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Producción-(ITP)</a:t>
            </a:r>
            <a:endParaRPr sz="1000" dirty="0">
              <a:latin typeface="Arial MT"/>
              <a:cs typeface="Arial MT"/>
            </a:endParaRPr>
          </a:p>
          <a:p>
            <a:pPr marL="12700" marR="99060">
              <a:lnSpc>
                <a:spcPts val="1140"/>
              </a:lnSpc>
              <a:spcBef>
                <a:spcPts val="80"/>
              </a:spcBef>
            </a:pPr>
            <a:r>
              <a:rPr sz="1000" dirty="0">
                <a:latin typeface="Arial MT"/>
                <a:cs typeface="Arial MT"/>
              </a:rPr>
              <a:t>Dirección: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Av.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República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Panamá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Oficina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501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Nro.</a:t>
            </a:r>
            <a:r>
              <a:rPr sz="1000" spc="-1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3418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Urb.</a:t>
            </a:r>
            <a:r>
              <a:rPr sz="1000" spc="-1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Limatambo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Lima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-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Lima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-</a:t>
            </a:r>
            <a:r>
              <a:rPr sz="1000" spc="-5" dirty="0">
                <a:latin typeface="Arial MT"/>
                <a:cs typeface="Arial MT"/>
              </a:rPr>
              <a:t> </a:t>
            </a:r>
            <a:r>
              <a:rPr sz="1000" spc="-25" dirty="0">
                <a:latin typeface="Arial MT"/>
                <a:cs typeface="Arial MT"/>
              </a:rPr>
              <a:t>San </a:t>
            </a:r>
            <a:r>
              <a:rPr sz="1000" spc="-10" dirty="0">
                <a:latin typeface="Arial MT"/>
                <a:cs typeface="Arial MT"/>
              </a:rPr>
              <a:t>Isidro</a:t>
            </a:r>
            <a:endParaRPr sz="1000" dirty="0">
              <a:latin typeface="Arial MT"/>
              <a:cs typeface="Arial MT"/>
            </a:endParaRPr>
          </a:p>
          <a:p>
            <a:pPr marL="12700">
              <a:lnSpc>
                <a:spcPts val="1160"/>
              </a:lnSpc>
            </a:pPr>
            <a:r>
              <a:rPr sz="1000" dirty="0">
                <a:latin typeface="Arial MT"/>
                <a:cs typeface="Arial MT"/>
              </a:rPr>
              <a:t>Correo</a:t>
            </a:r>
            <a:r>
              <a:rPr sz="1000" spc="-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electrónico: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u="sng" spc="-10" dirty="0" err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3"/>
              </a:rPr>
              <a:t>especialistabas</a:t>
            </a:r>
            <a:r>
              <a:rPr lang="es-MX"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3"/>
              </a:rPr>
              <a:t>214</a:t>
            </a: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3"/>
              </a:rPr>
              <a:t>@itp.gob.pe</a:t>
            </a:r>
            <a:endParaRPr sz="1000" dirty="0">
              <a:latin typeface="Arial MT"/>
              <a:cs typeface="Arial MT"/>
            </a:endParaRPr>
          </a:p>
        </p:txBody>
      </p:sp>
      <p:pic>
        <p:nvPicPr>
          <p:cNvPr id="3" name="object 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899909" y="9959619"/>
            <a:ext cx="532129" cy="4381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11880</TotalTime>
  <Words>503</Words>
  <Application>Microsoft Office PowerPoint</Application>
  <PresentationFormat>Personalizado</PresentationFormat>
  <Paragraphs>32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MT</vt:lpstr>
      <vt:lpstr>Calibri</vt:lpstr>
      <vt:lpstr>Cambria</vt:lpstr>
      <vt:lpstr>Symbol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García Lozano, Tom Valery</dc:creator>
  <cp:lastModifiedBy>López Luján, Flor De María</cp:lastModifiedBy>
  <cp:revision>10</cp:revision>
  <dcterms:created xsi:type="dcterms:W3CDTF">2025-06-23T22:22:13Z</dcterms:created>
  <dcterms:modified xsi:type="dcterms:W3CDTF">2025-10-03T22:22:19Z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2025-06-23T00:00:00Z</vt:filetime>
  </property>
  <property fmtid="{D5CDD505-2E9C-101B-9397-08002B2CF9AE}" pid="3" name="Creator">
    <vt:lpwstr>Microsoft® Word 2024</vt:lpwstr>
  </property>
  <property fmtid="{D5CDD505-2E9C-101B-9397-08002B2CF9AE}" pid="4" name="LastSaved">
    <vt:filetime>2025-06-23T00:00:00Z</vt:filetime>
  </property>
  <property fmtid="{D5CDD505-2E9C-101B-9397-08002B2CF9AE}" pid="5" name="Producer">
    <vt:lpwstr>Microsoft® Word 2024</vt:lpwstr>
  </property>
</Properties>
</file>