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1509" y="272784"/>
            <a:ext cx="2505075" cy="48413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specialistabas214@itp.gob.pe" TargetMode="External"/><Relationship Id="rId2" Type="http://schemas.openxmlformats.org/officeDocument/2006/relationships/hyperlink" Target="mailto:espcialistabas200@itp.gob.pe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8120" y="744727"/>
            <a:ext cx="5434330" cy="80719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810" algn="ctr">
              <a:lnSpc>
                <a:spcPct val="100000"/>
              </a:lnSpc>
              <a:spcBef>
                <a:spcPts val="100"/>
              </a:spcBef>
            </a:pPr>
            <a:r>
              <a:rPr sz="800" i="1" dirty="0">
                <a:latin typeface="Arial"/>
                <a:cs typeface="Arial"/>
              </a:rPr>
              <a:t>"Año de</a:t>
            </a:r>
            <a:r>
              <a:rPr sz="800" i="1" spc="-5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la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recuperación </a:t>
            </a:r>
            <a:r>
              <a:rPr sz="800" i="1" dirty="0">
                <a:latin typeface="Arial"/>
                <a:cs typeface="Arial"/>
              </a:rPr>
              <a:t>y </a:t>
            </a:r>
            <a:r>
              <a:rPr sz="800" i="1" spc="-10" dirty="0">
                <a:latin typeface="Arial"/>
                <a:cs typeface="Arial"/>
              </a:rPr>
              <a:t>consolidación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de</a:t>
            </a:r>
            <a:r>
              <a:rPr sz="800" i="1" spc="-10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la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economía peruana"</a:t>
            </a: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800" dirty="0">
              <a:latin typeface="Arial"/>
              <a:cs typeface="Arial"/>
            </a:endParaRPr>
          </a:p>
          <a:p>
            <a:pPr marL="1495425" marR="1508760" algn="ctr">
              <a:lnSpc>
                <a:spcPts val="1080"/>
              </a:lnSpc>
            </a:pP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INVITACIÓN</a:t>
            </a:r>
            <a:r>
              <a:rPr sz="1000" b="1" spc="-20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A</a:t>
            </a:r>
            <a:r>
              <a:rPr sz="1000" b="1" spc="5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PRESENTAR</a:t>
            </a:r>
            <a:r>
              <a:rPr sz="1000" b="1" spc="-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SOLICITUD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lang="es-MX" sz="1000" b="1" spc="-25" dirty="0">
                <a:solidFill>
                  <a:srgbClr val="365F91"/>
                </a:solidFill>
                <a:latin typeface="Cambria"/>
                <a:cs typeface="Cambria"/>
              </a:rPr>
              <a:t>DE  EXPRESIONES DE INTERÉS</a:t>
            </a: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endParaRPr sz="1000" dirty="0">
              <a:latin typeface="Cambria"/>
              <a:cs typeface="Cambria"/>
            </a:endParaRPr>
          </a:p>
          <a:p>
            <a:pPr algn="ctr">
              <a:lnSpc>
                <a:spcPts val="1015"/>
              </a:lnSpc>
            </a:pPr>
            <a:r>
              <a:rPr sz="1000" dirty="0">
                <a:latin typeface="Arial MT"/>
                <a:cs typeface="Arial MT"/>
              </a:rPr>
              <a:t>(Servicios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no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consultoría)</a:t>
            </a:r>
            <a:endParaRPr sz="10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0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0" dirty="0">
              <a:latin typeface="Arial MT"/>
              <a:cs typeface="Arial MT"/>
            </a:endParaRPr>
          </a:p>
          <a:p>
            <a:pPr marR="8890" algn="ctr">
              <a:lnSpc>
                <a:spcPct val="100000"/>
              </a:lnSpc>
            </a:pP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REPÚBLICA</a:t>
            </a:r>
            <a:r>
              <a:rPr sz="1000" b="1" spc="-5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DEL</a:t>
            </a:r>
            <a:r>
              <a:rPr sz="1000" b="1" spc="2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spc="-20" dirty="0">
                <a:solidFill>
                  <a:srgbClr val="365F91"/>
                </a:solidFill>
                <a:latin typeface="Cambria"/>
                <a:cs typeface="Cambria"/>
              </a:rPr>
              <a:t>PERÚ</a:t>
            </a:r>
            <a:endParaRPr sz="1000" dirty="0">
              <a:latin typeface="Cambria"/>
              <a:cs typeface="Cambria"/>
            </a:endParaRPr>
          </a:p>
          <a:p>
            <a:pPr marL="864235" marR="858519" algn="ctr">
              <a:lnSpc>
                <a:spcPts val="1090"/>
              </a:lnSpc>
              <a:spcBef>
                <a:spcPts val="190"/>
              </a:spcBef>
            </a:pPr>
            <a:r>
              <a:rPr sz="1000" b="1" dirty="0">
                <a:latin typeface="Arial"/>
                <a:cs typeface="Arial"/>
              </a:rPr>
              <a:t>Unidad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Ejecutora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194.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Instituto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Tecnológico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la</a:t>
            </a:r>
            <a:r>
              <a:rPr sz="1000" b="1" spc="-10" dirty="0">
                <a:latin typeface="Arial"/>
                <a:cs typeface="Arial"/>
              </a:rPr>
              <a:t> Producción </a:t>
            </a:r>
            <a:r>
              <a:rPr sz="1000" b="1" dirty="0">
                <a:latin typeface="Arial"/>
                <a:cs typeface="Arial"/>
              </a:rPr>
              <a:t>(ITP)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-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Ministerio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la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Producción</a:t>
            </a:r>
            <a:endParaRPr sz="1000" dirty="0">
              <a:latin typeface="Arial"/>
              <a:cs typeface="Arial"/>
            </a:endParaRPr>
          </a:p>
          <a:p>
            <a:pPr marR="6350" algn="ctr">
              <a:lnSpc>
                <a:spcPts val="1065"/>
              </a:lnSpc>
            </a:pPr>
            <a:r>
              <a:rPr sz="1000" b="1" spc="-10" dirty="0">
                <a:latin typeface="Arial"/>
                <a:cs typeface="Arial"/>
              </a:rPr>
              <a:t>Contrato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N°</a:t>
            </a:r>
            <a:r>
              <a:rPr lang="es-PE" sz="1000" b="1" spc="15" dirty="0">
                <a:latin typeface="Arial"/>
                <a:cs typeface="Arial"/>
              </a:rPr>
              <a:t> </a:t>
            </a:r>
            <a:r>
              <a:rPr lang="es-PE" sz="1000" b="1" dirty="0">
                <a:latin typeface="Arial"/>
                <a:cs typeface="Arial"/>
              </a:rPr>
              <a:t>PE501086679-2024-PROCIENCIA-BM</a:t>
            </a:r>
            <a:endParaRPr sz="1000" dirty="0">
              <a:latin typeface="Arial"/>
              <a:cs typeface="Arial"/>
            </a:endParaRPr>
          </a:p>
          <a:p>
            <a:pPr marL="12700" marR="5080" algn="just">
              <a:lnSpc>
                <a:spcPct val="99500"/>
              </a:lnSpc>
              <a:spcBef>
                <a:spcPts val="1145"/>
              </a:spcBef>
            </a:pPr>
            <a:r>
              <a:rPr sz="1000" dirty="0">
                <a:latin typeface="Arial MT"/>
                <a:cs typeface="Arial MT"/>
              </a:rPr>
              <a:t>La</a:t>
            </a:r>
            <a:r>
              <a:rPr sz="1000" spc="-5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República</a:t>
            </a:r>
            <a:r>
              <a:rPr sz="1000" spc="-5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</a:rPr>
              <a:t>Perú firmó el contrato de préstamo BIRF Nº 9334-PE con el Banco Internacional de Reconstrucción y Fomento (BIRF), y se propone utilizar una parte de los fondos para </a:t>
            </a:r>
            <a:r>
              <a:rPr lang="es-ES" sz="1000" spc="-10" dirty="0">
                <a:latin typeface="Arial MT"/>
              </a:rPr>
              <a:t>la </a:t>
            </a:r>
            <a:r>
              <a:rPr sz="1000" spc="-10" dirty="0" err="1">
                <a:latin typeface="Arial MT"/>
              </a:rPr>
              <a:t>contrata</a:t>
            </a:r>
            <a:r>
              <a:rPr lang="es-ES" sz="1000" spc="-10" dirty="0" err="1">
                <a:latin typeface="Arial MT"/>
              </a:rPr>
              <a:t>ción</a:t>
            </a:r>
            <a:r>
              <a:rPr sz="1000" spc="-10" dirty="0">
                <a:latin typeface="Arial MT"/>
              </a:rPr>
              <a:t> </a:t>
            </a:r>
            <a:r>
              <a:rPr lang="es-ES" sz="1000" spc="-10" dirty="0">
                <a:latin typeface="Arial MT"/>
              </a:rPr>
              <a:t>del </a:t>
            </a:r>
            <a:r>
              <a:rPr sz="1000" spc="-10" dirty="0" err="1">
                <a:latin typeface="Arial MT"/>
              </a:rPr>
              <a:t>siguiente</a:t>
            </a:r>
            <a:r>
              <a:rPr lang="es-ES" sz="1000" spc="-10" dirty="0">
                <a:latin typeface="Arial MT"/>
              </a:rPr>
              <a:t> servicio</a:t>
            </a:r>
            <a:r>
              <a:rPr sz="1000" spc="-10" dirty="0">
                <a:latin typeface="Arial MT"/>
              </a:rPr>
              <a:t>:</a:t>
            </a:r>
          </a:p>
          <a:p>
            <a:pPr>
              <a:lnSpc>
                <a:spcPct val="100000"/>
              </a:lnSpc>
            </a:pPr>
            <a:endParaRPr sz="1000" dirty="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</a:pPr>
            <a:r>
              <a:rPr lang="es-MX" sz="1000" b="1" dirty="0">
                <a:latin typeface="Arial"/>
                <a:cs typeface="Arial"/>
              </a:rPr>
              <a:t>“</a:t>
            </a:r>
            <a:r>
              <a:rPr lang="es-MX" sz="1000" b="1" i="1" dirty="0"/>
              <a:t>SERVICIO DE AUDITORÍA INTERNA DEL CAMPO DE PRUEBA FISICOQUIMICO</a:t>
            </a:r>
            <a:r>
              <a:rPr lang="es-MX" sz="1000" b="1" spc="-10" dirty="0">
                <a:latin typeface="Arial"/>
                <a:cs typeface="Arial"/>
              </a:rPr>
              <a:t>"</a:t>
            </a:r>
            <a:endParaRPr lang="es-MX"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0" dirty="0">
              <a:latin typeface="Arial"/>
              <a:cs typeface="Arial"/>
            </a:endParaRP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PE" sz="1000" dirty="0"/>
              <a:t>Profesional Titulado en Ing. química o Ing. Agroindustrial o Licenciado en Química</a:t>
            </a:r>
            <a:r>
              <a:rPr lang="es-MX" sz="1000" dirty="0"/>
              <a:t>.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endParaRPr lang="es-MX" sz="1000" dirty="0"/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CAPACITACIONES: Curso, diplomado o especialización en Auditoría, en el marco de la norma ISO/IEC 17025, versión 2017 y b) Curso en Estimación de la incertidumbre de las mediciones y aseguramiento de la validez de resultados.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endParaRPr lang="es-MX" sz="1000" dirty="0"/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PE" sz="1000" dirty="0"/>
              <a:t>Experiencia laboral General : </a:t>
            </a:r>
            <a:r>
              <a:rPr lang="es-MX" sz="1000" dirty="0"/>
              <a:t>mínima de cinco (05) años en entidades públicas y/o privadas.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Experiencia laboral específica: mínima de 03 servicios en auditoría, en el lapso de los últimos 5 años.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endParaRPr sz="1000" dirty="0">
              <a:latin typeface="Arial MT"/>
              <a:cs typeface="Arial MT"/>
            </a:endParaRPr>
          </a:p>
          <a:p>
            <a:pPr marL="12700" marR="167005" algn="just">
              <a:lnSpc>
                <a:spcPct val="96100"/>
              </a:lnSpc>
            </a:pPr>
            <a:r>
              <a:rPr sz="1000" dirty="0">
                <a:latin typeface="Arial MT"/>
                <a:cs typeface="Arial MT"/>
              </a:rPr>
              <a:t>Plazo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Entrega: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lang="es-MX" sz="1000" dirty="0"/>
              <a:t>El servicio de consultoría tendrá vigencia de quince (15) días calendarios contabilizados desde el día siguiente de la firma del acta de inicio del servicio, previa firma del contrato</a:t>
            </a:r>
            <a:r>
              <a:rPr lang="es-ES" sz="1000" dirty="0"/>
              <a:t>. </a:t>
            </a:r>
          </a:p>
          <a:p>
            <a:pPr marL="12700" marR="167005" algn="just">
              <a:lnSpc>
                <a:spcPct val="96100"/>
              </a:lnSpc>
            </a:pPr>
            <a:endParaRPr sz="1000" dirty="0">
              <a:latin typeface="Arial MT"/>
              <a:cs typeface="Arial MT"/>
            </a:endParaRPr>
          </a:p>
          <a:p>
            <a:pPr marL="12700" marR="5715" algn="just">
              <a:lnSpc>
                <a:spcPct val="95800"/>
              </a:lnSpc>
            </a:pPr>
            <a:r>
              <a:rPr sz="1000" dirty="0">
                <a:latin typeface="Arial MT"/>
                <a:cs typeface="Arial MT"/>
              </a:rPr>
              <a:t>La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Unidad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Ejecutora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194.</a:t>
            </a:r>
            <a:r>
              <a:rPr sz="1000" spc="2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Instituto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Tecnológico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2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Producción</a:t>
            </a:r>
            <a:r>
              <a:rPr sz="1000" spc="3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(ITP)</a:t>
            </a:r>
            <a:r>
              <a:rPr sz="1000" spc="2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2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Ministerio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la </a:t>
            </a:r>
            <a:r>
              <a:rPr sz="1000" dirty="0">
                <a:latin typeface="Arial MT"/>
                <a:cs typeface="Arial MT"/>
              </a:rPr>
              <a:t>Producción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invita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personas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lang="es-PE" sz="1000" spc="35" dirty="0">
                <a:latin typeface="Arial MT"/>
                <a:cs typeface="Arial MT"/>
              </a:rPr>
              <a:t>naturales</a:t>
            </a:r>
            <a:r>
              <a:rPr lang="es-MX" sz="1000" dirty="0">
                <a:latin typeface="Arial MT"/>
                <a:cs typeface="Arial MT"/>
              </a:rPr>
              <a:t>,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que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cuenten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experiencia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objeto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de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8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contratación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indicada</a:t>
            </a:r>
            <a:r>
              <a:rPr lang="es-MX" sz="1000" dirty="0">
                <a:latin typeface="Arial MT"/>
                <a:cs typeface="Arial MT"/>
              </a:rPr>
              <a:t>,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lang="es-MX" sz="1000" dirty="0">
                <a:latin typeface="Arial MT"/>
                <a:cs typeface="Arial MT"/>
              </a:rPr>
              <a:t>manifestar</a:t>
            </a:r>
            <a:r>
              <a:rPr sz="1000" spc="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su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interés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en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lang="es-MX" sz="1000" dirty="0">
                <a:latin typeface="Arial MT"/>
              </a:rPr>
              <a:t>realizar</a:t>
            </a:r>
            <a:r>
              <a:rPr sz="1000" dirty="0">
                <a:latin typeface="Arial MT"/>
              </a:rPr>
              <a:t> </a:t>
            </a:r>
            <a:r>
              <a:rPr lang="es-ES" sz="1000" dirty="0">
                <a:latin typeface="Arial MT"/>
              </a:rPr>
              <a:t>el servicio solicitado</a:t>
            </a:r>
            <a:r>
              <a:rPr sz="1000" dirty="0">
                <a:latin typeface="Arial MT"/>
                <a:cs typeface="Arial MT"/>
              </a:rPr>
              <a:t>.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Para</a:t>
            </a:r>
            <a:r>
              <a:rPr sz="1000" spc="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ello</a:t>
            </a:r>
            <a:r>
              <a:rPr sz="1000" spc="9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deberán </a:t>
            </a:r>
            <a:r>
              <a:rPr sz="1000" dirty="0">
                <a:latin typeface="Arial MT"/>
                <a:cs typeface="Arial MT"/>
              </a:rPr>
              <a:t>solicitar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información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al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electrónico: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u="sng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esp</a:t>
            </a:r>
            <a:r>
              <a:rPr lang="es-ES"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e</a:t>
            </a:r>
            <a:r>
              <a:rPr sz="1000" u="sng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cialistabas</a:t>
            </a:r>
            <a:r>
              <a:rPr lang="es-MX"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214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@itp.gob.pe</a:t>
            </a:r>
            <a:r>
              <a:rPr sz="1000" dirty="0">
                <a:latin typeface="Arial MT"/>
                <a:cs typeface="Arial MT"/>
                <a:hlinkClick r:id="rId2"/>
              </a:rPr>
              <a:t>,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como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respuesta </a:t>
            </a:r>
            <a:r>
              <a:rPr sz="1000" dirty="0">
                <a:latin typeface="Arial MT"/>
                <a:cs typeface="Arial MT"/>
              </a:rPr>
              <a:t>recibirán</a:t>
            </a:r>
            <a:r>
              <a:rPr sz="1000" spc="1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electrónicamente</a:t>
            </a:r>
            <a:r>
              <a:rPr sz="1000" spc="1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formatos</a:t>
            </a:r>
            <a:r>
              <a:rPr sz="1000" spc="1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</a:t>
            </a:r>
            <a:r>
              <a:rPr sz="1000" spc="1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información</a:t>
            </a:r>
            <a:r>
              <a:rPr sz="1000" spc="1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12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presentar</a:t>
            </a:r>
            <a:r>
              <a:rPr sz="1000" dirty="0">
                <a:latin typeface="Arial MT"/>
                <a:cs typeface="Arial MT"/>
              </a:rPr>
              <a:t>.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 dirty="0">
              <a:latin typeface="Arial MT"/>
              <a:cs typeface="Arial MT"/>
            </a:endParaRPr>
          </a:p>
          <a:p>
            <a:pPr marL="12700" marR="5080" algn="just">
              <a:lnSpc>
                <a:spcPct val="96700"/>
              </a:lnSpc>
            </a:pP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</a:rPr>
              <a:t>p</a:t>
            </a:r>
            <a:r>
              <a:rPr lang="es-MX" sz="1000" dirty="0" err="1">
                <a:latin typeface="Arial MT"/>
              </a:rPr>
              <a:t>roponente</a:t>
            </a:r>
            <a:r>
              <a:rPr sz="1000" dirty="0">
                <a:latin typeface="Arial MT"/>
              </a:rPr>
              <a:t>s </a:t>
            </a:r>
            <a:r>
              <a:rPr lang="es-MX" sz="1000" dirty="0">
                <a:latin typeface="Arial MT"/>
              </a:rPr>
              <a:t>serán </a:t>
            </a:r>
            <a:r>
              <a:rPr sz="1000" dirty="0" err="1">
                <a:latin typeface="Arial MT"/>
              </a:rPr>
              <a:t>seleccionados</a:t>
            </a:r>
            <a:r>
              <a:rPr sz="1000" dirty="0">
                <a:latin typeface="Arial MT"/>
              </a:rPr>
              <a:t> conforme a </a:t>
            </a:r>
            <a:r>
              <a:rPr lang="es-MX" sz="1000" dirty="0">
                <a:latin typeface="Arial MT"/>
              </a:rPr>
              <a:t>los requisitos de elegibilidad que se estipulan en las Regulaciones de Adquisiciones del Banco Mundial</a:t>
            </a:r>
            <a:r>
              <a:rPr sz="1000" dirty="0">
                <a:latin typeface="Arial MT"/>
              </a:rPr>
              <a:t>, y podrán participar en ella todas las personas </a:t>
            </a:r>
            <a:r>
              <a:rPr lang="es-PE" sz="1000" dirty="0" err="1">
                <a:latin typeface="Arial MT"/>
              </a:rPr>
              <a:t>juridicas</a:t>
            </a:r>
            <a:r>
              <a:rPr sz="1000" dirty="0">
                <a:latin typeface="Arial MT"/>
              </a:rPr>
              <a:t> de países de origen que sean </a:t>
            </a:r>
            <a:r>
              <a:rPr sz="1000" dirty="0" err="1">
                <a:latin typeface="Arial MT"/>
                <a:cs typeface="Arial MT"/>
              </a:rPr>
              <a:t>elegibles</a:t>
            </a:r>
            <a:r>
              <a:rPr sz="1000" dirty="0">
                <a:latin typeface="Arial MT"/>
                <a:cs typeface="Arial MT"/>
              </a:rPr>
              <a:t>,</a:t>
            </a:r>
            <a:r>
              <a:rPr lang="es-MX" sz="1000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según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se</a:t>
            </a:r>
            <a:r>
              <a:rPr sz="1000" spc="-7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especifica</a:t>
            </a:r>
            <a:r>
              <a:rPr sz="1000" spc="-7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dichas</a:t>
            </a:r>
            <a:r>
              <a:rPr sz="1000" spc="-8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políticas.</a:t>
            </a:r>
            <a:endParaRPr sz="1000" dirty="0">
              <a:latin typeface="Arial MT"/>
              <a:cs typeface="Arial MT"/>
            </a:endParaRPr>
          </a:p>
          <a:p>
            <a:pPr marL="12700" marR="10795">
              <a:lnSpc>
                <a:spcPct val="100000"/>
              </a:lnSpc>
              <a:spcBef>
                <a:spcPts val="1115"/>
              </a:spcBef>
            </a:pPr>
            <a:r>
              <a:rPr sz="1000" dirty="0">
                <a:latin typeface="Arial MT"/>
                <a:cs typeface="Arial MT"/>
              </a:rPr>
              <a:t>Las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propuestas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formularios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debidamente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llenados</a:t>
            </a:r>
            <a:r>
              <a:rPr sz="1000" spc="204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deberán</a:t>
            </a:r>
            <a:r>
              <a:rPr sz="1000" spc="204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ser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enviadas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vía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correo electrónico</a:t>
            </a:r>
            <a:r>
              <a:rPr sz="1000" spc="-7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-5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dirección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indicada</a:t>
            </a:r>
            <a:r>
              <a:rPr sz="1000" spc="-6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líneas</a:t>
            </a:r>
            <a:r>
              <a:rPr sz="1000" spc="-6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abajo,</a:t>
            </a:r>
            <a:r>
              <a:rPr sz="1000" spc="-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más</a:t>
            </a:r>
            <a:r>
              <a:rPr sz="1000" spc="6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tardar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día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lang="es-ES" sz="1000" b="1" spc="30" dirty="0">
                <a:latin typeface="Arial"/>
                <a:cs typeface="Arial"/>
              </a:rPr>
              <a:t>14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lang="es-PE" sz="1000" b="1" spc="5" dirty="0">
                <a:latin typeface="Arial"/>
                <a:cs typeface="Arial"/>
              </a:rPr>
              <a:t>octubre</a:t>
            </a:r>
            <a:r>
              <a:rPr sz="1000" b="1" spc="7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2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2025</a:t>
            </a:r>
            <a:r>
              <a:rPr lang="es-PE" sz="1000" b="1" spc="-10" dirty="0">
                <a:latin typeface="Arial MT"/>
                <a:cs typeface="Arial"/>
              </a:rPr>
              <a:t>, </a:t>
            </a:r>
            <a:r>
              <a:rPr lang="es-PE" sz="1000" b="1" dirty="0"/>
              <a:t>hasta las 17:00 horas</a:t>
            </a:r>
            <a:endParaRPr sz="1000" b="1" dirty="0">
              <a:latin typeface="Arial MT"/>
              <a:cs typeface="Arial MT"/>
            </a:endParaRPr>
          </a:p>
          <a:p>
            <a:pPr marL="12700" marR="6350" algn="just">
              <a:lnSpc>
                <a:spcPts val="1140"/>
              </a:lnSpc>
              <a:spcBef>
                <a:spcPts val="450"/>
              </a:spcBef>
            </a:pPr>
            <a:r>
              <a:rPr sz="1000" dirty="0">
                <a:latin typeface="Arial MT"/>
                <a:cs typeface="Arial MT"/>
              </a:rPr>
              <a:t>Es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importante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indicar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asunto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respuesta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siguiente: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b="1" dirty="0">
                <a:solidFill>
                  <a:srgbClr val="4F81BC"/>
                </a:solidFill>
                <a:latin typeface="Arial"/>
                <a:cs typeface="Arial"/>
              </a:rPr>
              <a:t>“</a:t>
            </a:r>
            <a:r>
              <a:rPr lang="es-MX" sz="1000" b="1" i="1" dirty="0"/>
              <a:t>SERVICIO DE AUDITORÍA INTERNA DE DEL CAMPO DE PRUEBA FISICOQUIMICO</a:t>
            </a:r>
            <a:r>
              <a:rPr sz="1000" b="1" spc="-10" dirty="0">
                <a:solidFill>
                  <a:srgbClr val="4F81BC"/>
                </a:solidFill>
                <a:latin typeface="Arial"/>
                <a:cs typeface="Arial"/>
              </a:rPr>
              <a:t>”.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95"/>
              </a:lnSpc>
              <a:spcBef>
                <a:spcPts val="1090"/>
              </a:spcBef>
            </a:pPr>
            <a:r>
              <a:rPr sz="1000" dirty="0">
                <a:latin typeface="Arial MT"/>
                <a:cs typeface="Arial MT"/>
              </a:rPr>
              <a:t>Unidad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Ejecutora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194. Instituto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Tecnológico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Producción-(ITP)</a:t>
            </a:r>
            <a:endParaRPr sz="1000" dirty="0">
              <a:latin typeface="Arial MT"/>
              <a:cs typeface="Arial MT"/>
            </a:endParaRPr>
          </a:p>
          <a:p>
            <a:pPr marL="12700" marR="99060">
              <a:lnSpc>
                <a:spcPts val="1140"/>
              </a:lnSpc>
              <a:spcBef>
                <a:spcPts val="80"/>
              </a:spcBef>
            </a:pPr>
            <a:r>
              <a:rPr sz="1000" dirty="0">
                <a:latin typeface="Arial MT"/>
                <a:cs typeface="Arial MT"/>
              </a:rPr>
              <a:t>Dirección: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Av.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República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Panamá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Oficina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501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Nro.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3418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Urb.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Limatambo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San </a:t>
            </a:r>
            <a:r>
              <a:rPr sz="1000" spc="-10" dirty="0">
                <a:latin typeface="Arial MT"/>
                <a:cs typeface="Arial MT"/>
              </a:rPr>
              <a:t>Isidro</a:t>
            </a:r>
            <a:endParaRPr sz="1000" dirty="0">
              <a:latin typeface="Arial MT"/>
              <a:cs typeface="Arial MT"/>
            </a:endParaRPr>
          </a:p>
          <a:p>
            <a:pPr marL="12700">
              <a:lnSpc>
                <a:spcPts val="1160"/>
              </a:lnSpc>
            </a:pP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electrónico: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u="sng" spc="-10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especialistabas</a:t>
            </a:r>
            <a:r>
              <a:rPr lang="es-MX"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214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@itp.gob.pe</a:t>
            </a:r>
            <a:endParaRPr sz="1000" dirty="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99909" y="9959619"/>
            <a:ext cx="532129" cy="4381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11883</TotalTime>
  <Words>463</Words>
  <Application>Microsoft Office PowerPoint</Application>
  <PresentationFormat>Personalizado</PresentationFormat>
  <Paragraphs>31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MT</vt:lpstr>
      <vt:lpstr>Calibri</vt:lpstr>
      <vt:lpstr>Cambria</vt:lpstr>
      <vt:lpstr>Symbol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García Lozano, Tom Valery</dc:creator>
  <cp:lastModifiedBy>López Luján, Flor De María</cp:lastModifiedBy>
  <cp:revision>11</cp:revision>
  <dcterms:created xsi:type="dcterms:W3CDTF">2025-06-23T22:22:13Z</dcterms:created>
  <dcterms:modified xsi:type="dcterms:W3CDTF">2025-10-09T16:27:18Z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2025-06-23T00:00:00Z</vt:filetime>
  </property>
  <property fmtid="{D5CDD505-2E9C-101B-9397-08002B2CF9AE}" pid="3" name="Creator">
    <vt:lpwstr>Microsoft® Word 2024</vt:lpwstr>
  </property>
  <property fmtid="{D5CDD505-2E9C-101B-9397-08002B2CF9AE}" pid="4" name="LastSaved">
    <vt:filetime>2025-06-23T00:00:00Z</vt:filetime>
  </property>
  <property fmtid="{D5CDD505-2E9C-101B-9397-08002B2CF9AE}" pid="5" name="Producer">
    <vt:lpwstr>Microsoft® Word 2024</vt:lpwstr>
  </property>
</Properties>
</file>