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41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1509" y="272784"/>
            <a:ext cx="2505075" cy="48413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specialistabas213@itp.gob.pe" TargetMode="External"/><Relationship Id="rId2" Type="http://schemas.openxmlformats.org/officeDocument/2006/relationships/hyperlink" Target="mailto:espcialistabas200@itp.gob.pe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1085" y="850900"/>
            <a:ext cx="5434330" cy="7633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100"/>
              </a:spcBef>
            </a:pPr>
            <a:r>
              <a:rPr sz="800" i="1" dirty="0">
                <a:latin typeface="Arial"/>
                <a:cs typeface="Arial"/>
              </a:rPr>
              <a:t>"Año de</a:t>
            </a:r>
            <a:r>
              <a:rPr sz="800" i="1" spc="-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recuperación </a:t>
            </a:r>
            <a:r>
              <a:rPr sz="800" i="1" dirty="0">
                <a:latin typeface="Arial"/>
                <a:cs typeface="Arial"/>
              </a:rPr>
              <a:t>y </a:t>
            </a:r>
            <a:r>
              <a:rPr sz="800" i="1" spc="-10" dirty="0">
                <a:latin typeface="Arial"/>
                <a:cs typeface="Arial"/>
              </a:rPr>
              <a:t>consolidación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de</a:t>
            </a:r>
            <a:r>
              <a:rPr sz="800" i="1" spc="-1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la</a:t>
            </a:r>
            <a:r>
              <a:rPr sz="800" i="1" spc="5" dirty="0">
                <a:latin typeface="Arial"/>
                <a:cs typeface="Arial"/>
              </a:rPr>
              <a:t> </a:t>
            </a:r>
            <a:r>
              <a:rPr sz="800" i="1" spc="-10" dirty="0">
                <a:latin typeface="Arial"/>
                <a:cs typeface="Arial"/>
              </a:rPr>
              <a:t>economía peruana"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40"/>
              </a:spcBef>
            </a:pPr>
            <a:endParaRPr sz="800" dirty="0">
              <a:latin typeface="Arial"/>
              <a:cs typeface="Arial"/>
            </a:endParaRPr>
          </a:p>
          <a:p>
            <a:pPr marL="1495425" marR="1508760" algn="ctr">
              <a:lnSpc>
                <a:spcPts val="1080"/>
              </a:lnSpc>
            </a:pP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INVITACIÓN</a:t>
            </a:r>
            <a:r>
              <a:rPr sz="1000" b="1" spc="-20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A</a:t>
            </a:r>
            <a:r>
              <a:rPr sz="1000" b="1" spc="5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PRESENTAR</a:t>
            </a:r>
            <a:r>
              <a:rPr sz="1000" b="1" spc="-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SOLICITUD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25" dirty="0">
                <a:solidFill>
                  <a:srgbClr val="365F91"/>
                </a:solidFill>
                <a:latin typeface="Cambria"/>
                <a:cs typeface="Cambria"/>
              </a:rPr>
              <a:t>DE</a:t>
            </a: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 COTIZACIONES</a:t>
            </a:r>
            <a:endParaRPr sz="1000" dirty="0">
              <a:latin typeface="Cambria"/>
              <a:cs typeface="Cambria"/>
            </a:endParaRPr>
          </a:p>
          <a:p>
            <a:pPr algn="ctr">
              <a:lnSpc>
                <a:spcPts val="1015"/>
              </a:lnSpc>
            </a:pPr>
            <a:r>
              <a:rPr sz="1000" dirty="0">
                <a:latin typeface="Arial MT"/>
                <a:cs typeface="Arial MT"/>
              </a:rPr>
              <a:t>(</a:t>
            </a:r>
            <a:r>
              <a:rPr lang="es-ES" sz="1000" dirty="0">
                <a:latin typeface="Arial MT"/>
                <a:cs typeface="Arial MT"/>
              </a:rPr>
              <a:t>Adquisición de Bienes</a:t>
            </a:r>
            <a:r>
              <a:rPr sz="1000" spc="-10" dirty="0">
                <a:latin typeface="Arial MT"/>
                <a:cs typeface="Arial MT"/>
              </a:rPr>
              <a:t>)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000" dirty="0">
              <a:latin typeface="Arial MT"/>
              <a:cs typeface="Arial MT"/>
            </a:endParaRPr>
          </a:p>
          <a:p>
            <a:pPr marR="8890" algn="ctr">
              <a:lnSpc>
                <a:spcPct val="100000"/>
              </a:lnSpc>
            </a:pPr>
            <a:r>
              <a:rPr sz="1000" b="1" spc="-10" dirty="0">
                <a:solidFill>
                  <a:srgbClr val="365F91"/>
                </a:solidFill>
                <a:latin typeface="Cambria"/>
                <a:cs typeface="Cambria"/>
              </a:rPr>
              <a:t>REPÚBLICA</a:t>
            </a:r>
            <a:r>
              <a:rPr sz="1000" b="1" spc="-5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dirty="0">
                <a:solidFill>
                  <a:srgbClr val="365F91"/>
                </a:solidFill>
                <a:latin typeface="Cambria"/>
                <a:cs typeface="Cambria"/>
              </a:rPr>
              <a:t>DEL</a:t>
            </a:r>
            <a:r>
              <a:rPr sz="1000" b="1" spc="25" dirty="0">
                <a:solidFill>
                  <a:srgbClr val="365F91"/>
                </a:solidFill>
                <a:latin typeface="Cambria"/>
                <a:cs typeface="Cambria"/>
              </a:rPr>
              <a:t> </a:t>
            </a:r>
            <a:r>
              <a:rPr sz="1000" b="1" spc="-20" dirty="0">
                <a:solidFill>
                  <a:srgbClr val="365F91"/>
                </a:solidFill>
                <a:latin typeface="Cambria"/>
                <a:cs typeface="Cambria"/>
              </a:rPr>
              <a:t>PERÚ</a:t>
            </a:r>
            <a:endParaRPr lang="es-ES" sz="1000" b="1" spc="-20" dirty="0">
              <a:solidFill>
                <a:srgbClr val="365F91"/>
              </a:solidFill>
              <a:latin typeface="Cambria"/>
              <a:cs typeface="Cambria"/>
            </a:endParaRPr>
          </a:p>
          <a:p>
            <a:pPr marL="864235" marR="858519" algn="ctr">
              <a:lnSpc>
                <a:spcPts val="1090"/>
              </a:lnSpc>
              <a:spcBef>
                <a:spcPts val="190"/>
              </a:spcBef>
            </a:pPr>
            <a:r>
              <a:rPr sz="1000" b="1" dirty="0">
                <a:latin typeface="Arial"/>
                <a:cs typeface="Arial"/>
              </a:rPr>
              <a:t>Unidad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Ejecutora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194.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Instituto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Tecnológico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</a:t>
            </a:r>
            <a:r>
              <a:rPr sz="1000" b="1" spc="-10" dirty="0">
                <a:latin typeface="Arial"/>
                <a:cs typeface="Arial"/>
              </a:rPr>
              <a:t> Producción </a:t>
            </a:r>
            <a:r>
              <a:rPr sz="1000" b="1" dirty="0">
                <a:latin typeface="Arial"/>
                <a:cs typeface="Arial"/>
              </a:rPr>
              <a:t>(ITP)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-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Ministerio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la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Producción</a:t>
            </a:r>
            <a:endParaRPr sz="1000" dirty="0">
              <a:latin typeface="Arial"/>
              <a:cs typeface="Arial"/>
            </a:endParaRPr>
          </a:p>
          <a:p>
            <a:pPr marR="6350" algn="ctr">
              <a:lnSpc>
                <a:spcPts val="1065"/>
              </a:lnSpc>
            </a:pPr>
            <a:r>
              <a:rPr sz="1000" b="1" spc="-10" dirty="0">
                <a:latin typeface="Arial"/>
                <a:cs typeface="Arial"/>
              </a:rPr>
              <a:t>Contrato</a:t>
            </a:r>
            <a:r>
              <a:rPr sz="1000" b="1" spc="-3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N°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lang="es-PE" sz="1000" b="1" dirty="0">
                <a:latin typeface="Arial"/>
                <a:cs typeface="Arial"/>
              </a:rPr>
              <a:t>PE501091423</a:t>
            </a:r>
            <a:r>
              <a:rPr sz="1000" b="1" dirty="0">
                <a:latin typeface="Arial"/>
                <a:cs typeface="Arial"/>
              </a:rPr>
              <a:t>-</a:t>
            </a:r>
            <a:r>
              <a:rPr sz="1000" b="1" spc="-20" dirty="0">
                <a:latin typeface="Arial"/>
                <a:cs typeface="Arial"/>
              </a:rPr>
              <a:t>202</a:t>
            </a:r>
            <a:r>
              <a:rPr lang="es-MX" sz="1000" b="1" spc="-20" dirty="0">
                <a:latin typeface="Arial"/>
                <a:cs typeface="Arial"/>
              </a:rPr>
              <a:t>4-PROCIENCIA-BM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ct val="99500"/>
              </a:lnSpc>
              <a:spcBef>
                <a:spcPts val="1145"/>
              </a:spcBef>
            </a:pPr>
            <a:r>
              <a:rPr sz="1000" dirty="0">
                <a:latin typeface="Arial MT"/>
                <a:cs typeface="Arial MT"/>
              </a:rPr>
              <a:t>La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República</a:t>
            </a:r>
            <a:r>
              <a:rPr sz="1000" spc="-5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del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</a:rPr>
              <a:t>Perú firmó el contrato de préstamo BIRF Nº 9334-PE con el Banco Internacional de Reconstrucción y Fomento (BIRF), y se propone utilizar una parte de los fondos para </a:t>
            </a:r>
            <a:r>
              <a:rPr sz="1000" spc="-10" dirty="0" err="1">
                <a:latin typeface="Arial MT"/>
              </a:rPr>
              <a:t>contratar</a:t>
            </a:r>
            <a:r>
              <a:rPr sz="1000" spc="-10" dirty="0">
                <a:latin typeface="Arial MT"/>
              </a:rPr>
              <a:t> l</a:t>
            </a:r>
            <a:r>
              <a:rPr lang="es-MX" sz="1000" spc="-10" dirty="0">
                <a:latin typeface="Arial MT"/>
              </a:rPr>
              <a:t>a</a:t>
            </a:r>
            <a:r>
              <a:rPr sz="1000" spc="-10" dirty="0">
                <a:latin typeface="Arial MT"/>
              </a:rPr>
              <a:t> </a:t>
            </a:r>
            <a:r>
              <a:rPr sz="1000" spc="-10" dirty="0" err="1">
                <a:latin typeface="Arial MT"/>
              </a:rPr>
              <a:t>siguiente</a:t>
            </a:r>
            <a:r>
              <a:rPr lang="es-ES" sz="1000" spc="-10" dirty="0">
                <a:latin typeface="Arial MT"/>
              </a:rPr>
              <a:t> adquisición</a:t>
            </a:r>
            <a:r>
              <a:rPr sz="1000" spc="-10" dirty="0">
                <a:latin typeface="Arial MT"/>
              </a:rPr>
              <a:t>:</a:t>
            </a:r>
          </a:p>
          <a:p>
            <a:pPr>
              <a:lnSpc>
                <a:spcPct val="100000"/>
              </a:lnSpc>
            </a:pPr>
            <a:endParaRPr sz="10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000" b="1" dirty="0">
                <a:latin typeface="Arial"/>
                <a:cs typeface="Arial"/>
              </a:rPr>
              <a:t>“</a:t>
            </a:r>
            <a:r>
              <a:rPr lang="es-MX" sz="1000" b="1" dirty="0">
                <a:latin typeface="Arial"/>
                <a:cs typeface="Arial"/>
              </a:rPr>
              <a:t>ADQUISICIÓN DE FILAMENTO DE IMPRESIÓN</a:t>
            </a:r>
            <a:r>
              <a:rPr sz="1000" b="1" spc="-10" dirty="0">
                <a:latin typeface="Arial"/>
                <a:cs typeface="Arial"/>
              </a:rPr>
              <a:t>"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1000" dirty="0">
              <a:latin typeface="Arial"/>
              <a:cs typeface="Arial"/>
            </a:endParaRPr>
          </a:p>
          <a:p>
            <a:pPr marL="100965" marR="10160" indent="-88900" algn="just">
              <a:lnSpc>
                <a:spcPct val="965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spc="-10" dirty="0">
                <a:latin typeface="Arial MT"/>
                <a:cs typeface="Arial MT"/>
              </a:rPr>
              <a:t>Acreditar un mínimo de dos (02) ventas de bienes iguales o similares al objeto del requerimiento.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Symbol"/>
              <a:buChar char=""/>
            </a:pPr>
            <a:endParaRPr sz="1000" dirty="0">
              <a:latin typeface="Arial"/>
              <a:cs typeface="Arial"/>
            </a:endParaRPr>
          </a:p>
          <a:p>
            <a:pPr marL="100965" marR="9525" indent="-88900" algn="just">
              <a:lnSpc>
                <a:spcPct val="96400"/>
              </a:lnSpc>
              <a:buFont typeface="Symbol"/>
              <a:buChar char=""/>
              <a:tabLst>
                <a:tab pos="102235" algn="l"/>
              </a:tabLst>
            </a:pPr>
            <a:r>
              <a:rPr lang="es-MX" sz="1000" dirty="0">
                <a:latin typeface="Arial MT"/>
                <a:cs typeface="Arial MT"/>
              </a:rPr>
              <a:t>La experiencia del postor en la especialidad se acreditará con copia simple de (i) contratos u orden de servicio, y su respectiva conformidad o constancia de prestación; o (</a:t>
            </a:r>
            <a:r>
              <a:rPr lang="es-MX" sz="1000" dirty="0" err="1">
                <a:latin typeface="Arial MT"/>
                <a:cs typeface="Arial MT"/>
              </a:rPr>
              <a:t>ii</a:t>
            </a:r>
            <a:r>
              <a:rPr lang="es-MX" sz="1000" dirty="0">
                <a:latin typeface="Arial MT"/>
                <a:cs typeface="Arial MT"/>
              </a:rPr>
              <a:t>) comprobantes de pago cuya cancelación se acredite documental y fehacientemente, con </a:t>
            </a:r>
            <a:r>
              <a:rPr lang="es-MX" sz="1000" dirty="0" err="1">
                <a:latin typeface="Arial MT"/>
                <a:cs typeface="Arial MT"/>
              </a:rPr>
              <a:t>voucher</a:t>
            </a:r>
            <a:r>
              <a:rPr lang="es-MX" sz="1000" dirty="0">
                <a:latin typeface="Arial MT"/>
                <a:cs typeface="Arial MT"/>
              </a:rPr>
              <a:t> de depósito, nota de abono, reporte de estado de cuenta, cualquier otro documento emitido por Entidad del sistema financiero que acredite el abono o mediante cancelación en el mismo comprobante de pago</a:t>
            </a:r>
            <a:r>
              <a:rPr sz="1000" spc="-20" dirty="0">
                <a:latin typeface="Arial MT"/>
                <a:cs typeface="Arial MT"/>
              </a:rPr>
              <a:t>.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167005" algn="just">
              <a:lnSpc>
                <a:spcPct val="96100"/>
              </a:lnSpc>
            </a:pPr>
            <a:r>
              <a:rPr sz="1000" dirty="0">
                <a:latin typeface="Arial MT"/>
                <a:cs typeface="Arial MT"/>
              </a:rPr>
              <a:t>Plazo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Entrega: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  <a:cs typeface="Arial MT"/>
              </a:rPr>
              <a:t>El servicio se ejecutará en un plazo máximo de quince 15 días calendario, desde el día siguiente de la notificación de la orden de compra</a:t>
            </a:r>
            <a:r>
              <a:rPr sz="1000" spc="-10" dirty="0">
                <a:latin typeface="Arial MT"/>
                <a:cs typeface="Arial MT"/>
              </a:rPr>
              <a:t>.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5715" algn="just">
              <a:lnSpc>
                <a:spcPct val="95800"/>
              </a:lnSpc>
            </a:pPr>
            <a:r>
              <a:rPr sz="1000" dirty="0">
                <a:latin typeface="Arial MT"/>
                <a:cs typeface="Arial MT"/>
              </a:rPr>
              <a:t>La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Unidad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Ejecutora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194.</a:t>
            </a:r>
            <a:r>
              <a:rPr sz="1000" spc="2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Instituto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Tecnológico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Producción</a:t>
            </a:r>
            <a:r>
              <a:rPr sz="1000" spc="3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(ITP)</a:t>
            </a:r>
            <a:r>
              <a:rPr sz="1000" spc="2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2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Ministerio</a:t>
            </a:r>
            <a:r>
              <a:rPr sz="1000" spc="28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28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la </a:t>
            </a:r>
            <a:r>
              <a:rPr sz="1000" dirty="0">
                <a:latin typeface="Arial MT"/>
                <a:cs typeface="Arial MT"/>
              </a:rPr>
              <a:t>Producción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invita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personas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naturales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y</a:t>
            </a:r>
            <a:r>
              <a:rPr sz="1000" spc="5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jurídicas</a:t>
            </a:r>
            <a:r>
              <a:rPr lang="es-MX" sz="1000" dirty="0">
                <a:latin typeface="Arial MT"/>
                <a:cs typeface="Arial MT"/>
              </a:rPr>
              <a:t>,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que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cuenten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experiencia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objeto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de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8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contratació</a:t>
            </a:r>
            <a:r>
              <a:rPr lang="es-ES" sz="1000" dirty="0">
                <a:latin typeface="Arial MT"/>
                <a:cs typeface="Arial MT"/>
              </a:rPr>
              <a:t>n</a:t>
            </a:r>
            <a:r>
              <a:rPr lang="es-MX" sz="1000" dirty="0">
                <a:latin typeface="Arial MT"/>
                <a:cs typeface="Arial MT"/>
              </a:rPr>
              <a:t>,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  <a:cs typeface="Arial MT"/>
              </a:rPr>
              <a:t>manifestar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su</a:t>
            </a:r>
            <a:r>
              <a:rPr sz="1000" spc="1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interés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en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lang="es-MX" sz="1000" dirty="0">
                <a:latin typeface="Arial MT"/>
              </a:rPr>
              <a:t>realizar</a:t>
            </a:r>
            <a:r>
              <a:rPr sz="1000" dirty="0">
                <a:latin typeface="Arial MT"/>
              </a:rPr>
              <a:t> </a:t>
            </a:r>
            <a:r>
              <a:rPr lang="es-MX" sz="1000" dirty="0">
                <a:latin typeface="Arial MT"/>
              </a:rPr>
              <a:t>la adquisición </a:t>
            </a:r>
            <a:r>
              <a:rPr sz="1000" dirty="0" err="1">
                <a:latin typeface="Arial MT"/>
              </a:rPr>
              <a:t>solicitad</a:t>
            </a:r>
            <a:r>
              <a:rPr lang="es-MX" sz="1000" dirty="0">
                <a:latin typeface="Arial MT"/>
              </a:rPr>
              <a:t>a</a:t>
            </a:r>
            <a:r>
              <a:rPr sz="1000" dirty="0">
                <a:latin typeface="Arial MT"/>
                <a:cs typeface="Arial MT"/>
              </a:rPr>
              <a:t>.</a:t>
            </a:r>
            <a:r>
              <a:rPr sz="1000" spc="1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Para</a:t>
            </a:r>
            <a:r>
              <a:rPr sz="1000" spc="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ello</a:t>
            </a:r>
            <a:r>
              <a:rPr sz="1000" spc="9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deberán </a:t>
            </a:r>
            <a:r>
              <a:rPr sz="1000" dirty="0">
                <a:latin typeface="Arial MT"/>
                <a:cs typeface="Arial MT"/>
              </a:rPr>
              <a:t>solicitar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información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al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electrónico: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u="sng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esp</a:t>
            </a:r>
            <a:r>
              <a:rPr lang="es-ES"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e</a:t>
            </a:r>
            <a:r>
              <a:rPr sz="1000" u="sng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cialistaba</a:t>
            </a:r>
            <a:r>
              <a:rPr lang="es-ES"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s213</a:t>
            </a:r>
            <a:r>
              <a:rPr sz="1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2"/>
              </a:rPr>
              <a:t>@itp.gob.pe</a:t>
            </a:r>
            <a:r>
              <a:rPr sz="1000" dirty="0">
                <a:latin typeface="Arial MT"/>
                <a:cs typeface="Arial MT"/>
                <a:hlinkClick r:id="rId2"/>
              </a:rPr>
              <a:t>,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como</a:t>
            </a:r>
            <a:r>
              <a:rPr sz="1000" spc="40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respuesta </a:t>
            </a:r>
            <a:r>
              <a:rPr sz="1000" dirty="0">
                <a:latin typeface="Arial MT"/>
                <a:cs typeface="Arial MT"/>
              </a:rPr>
              <a:t>recibirán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electrónicamente</a:t>
            </a:r>
            <a:r>
              <a:rPr sz="1000" spc="1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formatos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información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1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presentar.</a:t>
            </a:r>
            <a:r>
              <a:rPr sz="1000" spc="1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Las</a:t>
            </a:r>
            <a:r>
              <a:rPr sz="1000" spc="1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personas</a:t>
            </a:r>
            <a:r>
              <a:rPr sz="1000" spc="1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naturales</a:t>
            </a:r>
            <a:r>
              <a:rPr sz="1000" spc="145" dirty="0">
                <a:latin typeface="Arial MT"/>
                <a:cs typeface="Arial MT"/>
              </a:rPr>
              <a:t> </a:t>
            </a:r>
            <a:r>
              <a:rPr sz="1000" spc="-50" dirty="0">
                <a:latin typeface="Arial MT"/>
                <a:cs typeface="Arial MT"/>
              </a:rPr>
              <a:t>o </a:t>
            </a:r>
            <a:r>
              <a:rPr sz="1000" dirty="0">
                <a:latin typeface="Arial MT"/>
                <a:cs typeface="Arial MT"/>
              </a:rPr>
              <a:t>jurídicas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podrán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asociar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fin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mejorar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sus</a:t>
            </a:r>
            <a:r>
              <a:rPr sz="1000" spc="-8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calificaciones.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 dirty="0">
              <a:latin typeface="Arial MT"/>
              <a:cs typeface="Arial MT"/>
            </a:endParaRPr>
          </a:p>
          <a:p>
            <a:pPr marL="12700" marR="5080" algn="just">
              <a:lnSpc>
                <a:spcPct val="96700"/>
              </a:lnSpc>
            </a:pP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</a:rPr>
              <a:t>p</a:t>
            </a:r>
            <a:r>
              <a:rPr lang="es-MX" sz="1000" dirty="0" err="1">
                <a:latin typeface="Arial MT"/>
              </a:rPr>
              <a:t>roponente</a:t>
            </a:r>
            <a:r>
              <a:rPr sz="1000" dirty="0">
                <a:latin typeface="Arial MT"/>
              </a:rPr>
              <a:t>s </a:t>
            </a:r>
            <a:r>
              <a:rPr lang="es-MX" sz="1000" dirty="0">
                <a:latin typeface="Arial MT"/>
              </a:rPr>
              <a:t>serán </a:t>
            </a:r>
            <a:r>
              <a:rPr sz="1000" dirty="0" err="1">
                <a:latin typeface="Arial MT"/>
              </a:rPr>
              <a:t>seleccionados</a:t>
            </a:r>
            <a:r>
              <a:rPr sz="1000" dirty="0">
                <a:latin typeface="Arial MT"/>
              </a:rPr>
              <a:t> conforme a </a:t>
            </a:r>
            <a:r>
              <a:rPr lang="es-MX" sz="1000" dirty="0">
                <a:latin typeface="Arial MT"/>
              </a:rPr>
              <a:t>los requisitos de elegibilidad que se estipulan en las Regulaciones de Adquisiciones del Banco Mundial</a:t>
            </a:r>
            <a:r>
              <a:rPr sz="1000" dirty="0">
                <a:latin typeface="Arial MT"/>
              </a:rPr>
              <a:t>, y podrán participar en ella todas las personas naturales o jurídicas de países de origen que sean </a:t>
            </a:r>
            <a:r>
              <a:rPr sz="1000" dirty="0" err="1">
                <a:latin typeface="Arial MT"/>
                <a:cs typeface="Arial MT"/>
              </a:rPr>
              <a:t>elegibles</a:t>
            </a:r>
            <a:r>
              <a:rPr sz="1000" dirty="0">
                <a:latin typeface="Arial MT"/>
                <a:cs typeface="Arial MT"/>
              </a:rPr>
              <a:t>,</a:t>
            </a:r>
            <a:r>
              <a:rPr lang="es-MX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según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</a:t>
            </a:r>
            <a:r>
              <a:rPr sz="1000" spc="-7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especifica</a:t>
            </a:r>
            <a:r>
              <a:rPr sz="1000" spc="-7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dichas</a:t>
            </a:r>
            <a:r>
              <a:rPr sz="1000" spc="-8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políticas.</a:t>
            </a:r>
            <a:endParaRPr sz="1000" dirty="0">
              <a:latin typeface="Arial MT"/>
              <a:cs typeface="Arial MT"/>
            </a:endParaRPr>
          </a:p>
          <a:p>
            <a:pPr marL="12700" marR="10795">
              <a:lnSpc>
                <a:spcPct val="100000"/>
              </a:lnSpc>
              <a:spcBef>
                <a:spcPts val="1115"/>
              </a:spcBef>
            </a:pPr>
            <a:r>
              <a:rPr sz="1000" dirty="0">
                <a:latin typeface="Arial MT"/>
                <a:cs typeface="Arial MT"/>
              </a:rPr>
              <a:t>Las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propuestas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formularios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debidamente</a:t>
            </a:r>
            <a:r>
              <a:rPr sz="1000" spc="19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llenados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deberán</a:t>
            </a:r>
            <a:r>
              <a:rPr sz="1000" spc="204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ser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enviadas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vía</a:t>
            </a:r>
            <a:r>
              <a:rPr sz="1000" spc="19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correo electrónico</a:t>
            </a:r>
            <a:r>
              <a:rPr sz="1000" spc="-7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5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dirección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indicada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líneas</a:t>
            </a:r>
            <a:r>
              <a:rPr sz="1000" spc="-6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abajo,</a:t>
            </a:r>
            <a:r>
              <a:rPr sz="1000" spc="-9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más</a:t>
            </a:r>
            <a:r>
              <a:rPr sz="1000" spc="6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tardar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1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día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lang="es-ES" sz="1000" b="1" spc="30">
                <a:latin typeface="Arial"/>
                <a:cs typeface="Arial"/>
              </a:rPr>
              <a:t>10</a:t>
            </a:r>
            <a:r>
              <a:rPr sz="1000" b="1" spc="-1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 err="1">
                <a:latin typeface="Arial"/>
                <a:cs typeface="Arial"/>
              </a:rPr>
              <a:t>ju</a:t>
            </a:r>
            <a:r>
              <a:rPr lang="es-MX" sz="1000" b="1" dirty="0">
                <a:latin typeface="Arial"/>
                <a:cs typeface="Arial"/>
              </a:rPr>
              <a:t>l</a:t>
            </a:r>
            <a:r>
              <a:rPr sz="1000" b="1" dirty="0">
                <a:latin typeface="Arial"/>
                <a:cs typeface="Arial"/>
              </a:rPr>
              <a:t>io</a:t>
            </a:r>
            <a:r>
              <a:rPr sz="1000" b="1" spc="7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de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2025</a:t>
            </a:r>
            <a:r>
              <a:rPr sz="1000" spc="-10" dirty="0">
                <a:latin typeface="Arial MT"/>
                <a:cs typeface="Arial MT"/>
              </a:rPr>
              <a:t>.</a:t>
            </a:r>
            <a:endParaRPr sz="1000" dirty="0">
              <a:latin typeface="Arial MT"/>
              <a:cs typeface="Arial MT"/>
            </a:endParaRPr>
          </a:p>
          <a:p>
            <a:pPr marL="12700" marR="6350" algn="just">
              <a:lnSpc>
                <a:spcPts val="1140"/>
              </a:lnSpc>
              <a:spcBef>
                <a:spcPts val="450"/>
              </a:spcBef>
            </a:pPr>
            <a:r>
              <a:rPr sz="1000" dirty="0">
                <a:latin typeface="Arial MT"/>
                <a:cs typeface="Arial MT"/>
              </a:rPr>
              <a:t>Es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importante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indicar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en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</a:t>
            </a:r>
            <a:r>
              <a:rPr sz="1000" spc="3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asunto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del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respuesta</a:t>
            </a:r>
            <a:r>
              <a:rPr sz="1000" spc="4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lo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siguiente:</a:t>
            </a:r>
            <a:r>
              <a:rPr sz="1000" spc="30" dirty="0">
                <a:latin typeface="Arial MT"/>
                <a:cs typeface="Arial MT"/>
              </a:rPr>
              <a:t> </a:t>
            </a:r>
            <a:r>
              <a:rPr sz="1000" b="1" dirty="0">
                <a:solidFill>
                  <a:srgbClr val="4F81BC"/>
                </a:solidFill>
                <a:latin typeface="Arial"/>
                <a:cs typeface="Arial"/>
              </a:rPr>
              <a:t>“</a:t>
            </a:r>
            <a:r>
              <a:rPr lang="es-MX" sz="1000" b="1" dirty="0">
                <a:solidFill>
                  <a:srgbClr val="4F81BC"/>
                </a:solidFill>
                <a:latin typeface="Arial"/>
                <a:cs typeface="Arial"/>
              </a:rPr>
              <a:t>Solicitud de Cotización </a:t>
            </a:r>
            <a:r>
              <a:rPr sz="1000" b="1" dirty="0">
                <a:solidFill>
                  <a:srgbClr val="4F81BC"/>
                </a:solidFill>
                <a:latin typeface="Arial"/>
                <a:cs typeface="Arial"/>
              </a:rPr>
              <a:t>para</a:t>
            </a:r>
            <a:r>
              <a:rPr sz="1000" b="1" spc="-25" dirty="0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4F81BC"/>
                </a:solidFill>
                <a:latin typeface="Arial"/>
                <a:cs typeface="Arial"/>
              </a:rPr>
              <a:t>la</a:t>
            </a:r>
            <a:r>
              <a:rPr lang="es-MX" sz="1000" b="1" dirty="0">
                <a:solidFill>
                  <a:srgbClr val="4F81BC"/>
                </a:solidFill>
                <a:latin typeface="Arial"/>
                <a:cs typeface="Arial"/>
              </a:rPr>
              <a:t> prestación de la</a:t>
            </a:r>
            <a:r>
              <a:rPr sz="1000" b="1" spc="-25" dirty="0">
                <a:solidFill>
                  <a:srgbClr val="4F81BC"/>
                </a:solidFill>
                <a:latin typeface="Arial"/>
                <a:cs typeface="Arial"/>
              </a:rPr>
              <a:t> </a:t>
            </a:r>
            <a:r>
              <a:rPr lang="es-MX" sz="1000" b="1" spc="-25" dirty="0">
                <a:solidFill>
                  <a:srgbClr val="4F81BC"/>
                </a:solidFill>
                <a:latin typeface="Arial"/>
                <a:cs typeface="Arial"/>
              </a:rPr>
              <a:t>"</a:t>
            </a:r>
            <a:r>
              <a:rPr lang="es-MX" sz="1000" b="1" dirty="0">
                <a:solidFill>
                  <a:srgbClr val="4F81BC"/>
                </a:solidFill>
                <a:latin typeface="Arial"/>
                <a:cs typeface="Arial"/>
              </a:rPr>
              <a:t>ADQUISICIÓN DE FILAMENTO DE IMPRESIÓN</a:t>
            </a:r>
            <a:r>
              <a:rPr sz="1000" b="1" spc="-10" dirty="0">
                <a:solidFill>
                  <a:srgbClr val="4F81BC"/>
                </a:solidFill>
                <a:latin typeface="Arial"/>
                <a:cs typeface="Arial"/>
              </a:rPr>
              <a:t>”.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95"/>
              </a:lnSpc>
              <a:spcBef>
                <a:spcPts val="1090"/>
              </a:spcBef>
            </a:pPr>
            <a:r>
              <a:rPr sz="1000" dirty="0">
                <a:latin typeface="Arial MT"/>
                <a:cs typeface="Arial MT"/>
              </a:rPr>
              <a:t>Unidad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Ejecutora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194. Instituto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Tecnológico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la</a:t>
            </a:r>
            <a:r>
              <a:rPr sz="1000" spc="5" dirty="0">
                <a:latin typeface="Arial MT"/>
                <a:cs typeface="Arial MT"/>
              </a:rPr>
              <a:t> </a:t>
            </a:r>
            <a:r>
              <a:rPr sz="1000" spc="-10" dirty="0">
                <a:latin typeface="Arial MT"/>
                <a:cs typeface="Arial MT"/>
              </a:rPr>
              <a:t>Producción-(ITP)</a:t>
            </a:r>
            <a:endParaRPr sz="1000" dirty="0">
              <a:latin typeface="Arial MT"/>
              <a:cs typeface="Arial MT"/>
            </a:endParaRPr>
          </a:p>
          <a:p>
            <a:pPr marL="12700" marR="99060">
              <a:lnSpc>
                <a:spcPts val="1140"/>
              </a:lnSpc>
              <a:spcBef>
                <a:spcPts val="80"/>
              </a:spcBef>
            </a:pPr>
            <a:r>
              <a:rPr sz="1000" dirty="0">
                <a:latin typeface="Arial MT"/>
                <a:cs typeface="Arial MT"/>
              </a:rPr>
              <a:t>Dirección: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Av.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República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Panamá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Nro</a:t>
            </a:r>
            <a:r>
              <a:rPr sz="1000" dirty="0">
                <a:latin typeface="Arial MT"/>
                <a:cs typeface="Arial MT"/>
              </a:rPr>
              <a:t>.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3418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Urb.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Limatambo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Lima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-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San </a:t>
            </a:r>
            <a:r>
              <a:rPr sz="1000" spc="-10" dirty="0">
                <a:latin typeface="Arial MT"/>
                <a:cs typeface="Arial MT"/>
              </a:rPr>
              <a:t>Isidro</a:t>
            </a:r>
            <a:endParaRPr sz="1000" dirty="0">
              <a:latin typeface="Arial MT"/>
              <a:cs typeface="Arial MT"/>
            </a:endParaRPr>
          </a:p>
          <a:p>
            <a:pPr marL="12700">
              <a:lnSpc>
                <a:spcPts val="1160"/>
              </a:lnSpc>
            </a:pPr>
            <a:r>
              <a:rPr sz="1000" dirty="0">
                <a:latin typeface="Arial MT"/>
                <a:cs typeface="Arial MT"/>
              </a:rPr>
              <a:t>Correo</a:t>
            </a:r>
            <a:r>
              <a:rPr sz="1000" spc="-4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electrónico: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u="sng" spc="-10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especialistabas</a:t>
            </a:r>
            <a:r>
              <a:rPr lang="es-MX"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213</a:t>
            </a:r>
            <a:r>
              <a:rPr sz="10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 MT"/>
                <a:cs typeface="Arial MT"/>
                <a:hlinkClick r:id="rId3"/>
              </a:rPr>
              <a:t>@itp.gob.pe</a:t>
            </a:r>
            <a:endParaRPr sz="1000" dirty="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99909" y="9959619"/>
            <a:ext cx="532129" cy="438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478</Words>
  <Application>Microsoft Office PowerPoint</Application>
  <PresentationFormat>Personalizado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Cambria</vt:lpstr>
      <vt:lpstr>Symbol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Lozano, Tom Valery</dc:creator>
  <cp:lastModifiedBy>Chafloque Prado, Giannina</cp:lastModifiedBy>
  <cp:revision>8</cp:revision>
  <dcterms:created xsi:type="dcterms:W3CDTF">2025-06-23T22:22:13Z</dcterms:created>
  <dcterms:modified xsi:type="dcterms:W3CDTF">2025-07-02T14:30:08Z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2025-06-23T00:00:00Z</vt:filetime>
  </property>
  <property fmtid="{D5CDD505-2E9C-101B-9397-08002B2CF9AE}" pid="3" name="Creator">
    <vt:lpwstr>Microsoft® Word 2024</vt:lpwstr>
  </property>
  <property fmtid="{D5CDD505-2E9C-101B-9397-08002B2CF9AE}" pid="4" name="LastSaved">
    <vt:filetime>2025-06-23T00:00:00Z</vt:filetime>
  </property>
  <property fmtid="{D5CDD505-2E9C-101B-9397-08002B2CF9AE}" pid="5" name="Producer">
    <vt:lpwstr>Microsoft® Word 2024</vt:lpwstr>
  </property>
</Properties>
</file>